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Proxima Nova"/>
      <p:regular r:id="rId34"/>
      <p:bold r:id="rId35"/>
      <p:italic r:id="rId36"/>
      <p:boldItalic r:id="rId37"/>
    </p:embeddedFont>
    <p:embeddedFont>
      <p:font typeface="Oswald"/>
      <p:regular r:id="rId38"/>
      <p:bold r:id="rId39"/>
    </p:embeddedFont>
    <p:embeddedFont>
      <p:font typeface="Merriweather"/>
      <p:regular r:id="rId40"/>
      <p:bold r:id="rId41"/>
      <p:italic r:id="rId42"/>
      <p:boldItalic r:id="rId43"/>
    </p:embeddedFont>
    <p:embeddedFont>
      <p:font typeface="Karla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-regular.fntdata"/><Relationship Id="rId20" Type="http://schemas.openxmlformats.org/officeDocument/2006/relationships/slide" Target="slides/slide15.xml"/><Relationship Id="rId42" Type="http://schemas.openxmlformats.org/officeDocument/2006/relationships/font" Target="fonts/Merriweather-italic.fntdata"/><Relationship Id="rId41" Type="http://schemas.openxmlformats.org/officeDocument/2006/relationships/font" Target="fonts/Merriweather-bold.fntdata"/><Relationship Id="rId22" Type="http://schemas.openxmlformats.org/officeDocument/2006/relationships/slide" Target="slides/slide17.xml"/><Relationship Id="rId44" Type="http://schemas.openxmlformats.org/officeDocument/2006/relationships/font" Target="fonts/Karla-regular.fntdata"/><Relationship Id="rId21" Type="http://schemas.openxmlformats.org/officeDocument/2006/relationships/slide" Target="slides/slide16.xml"/><Relationship Id="rId43" Type="http://schemas.openxmlformats.org/officeDocument/2006/relationships/font" Target="fonts/Merriweather-boldItalic.fntdata"/><Relationship Id="rId24" Type="http://schemas.openxmlformats.org/officeDocument/2006/relationships/slide" Target="slides/slide19.xml"/><Relationship Id="rId46" Type="http://schemas.openxmlformats.org/officeDocument/2006/relationships/font" Target="fonts/Karla-italic.fntdata"/><Relationship Id="rId23" Type="http://schemas.openxmlformats.org/officeDocument/2006/relationships/slide" Target="slides/slide18.xml"/><Relationship Id="rId45" Type="http://schemas.openxmlformats.org/officeDocument/2006/relationships/font" Target="fonts/Karla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Karla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ProximaNova-bold.fntdata"/><Relationship Id="rId12" Type="http://schemas.openxmlformats.org/officeDocument/2006/relationships/slide" Target="slides/slide7.xml"/><Relationship Id="rId34" Type="http://schemas.openxmlformats.org/officeDocument/2006/relationships/font" Target="fonts/ProximaNova-regular.fntdata"/><Relationship Id="rId15" Type="http://schemas.openxmlformats.org/officeDocument/2006/relationships/slide" Target="slides/slide10.xml"/><Relationship Id="rId37" Type="http://schemas.openxmlformats.org/officeDocument/2006/relationships/font" Target="fonts/ProximaNova-boldItalic.fntdata"/><Relationship Id="rId14" Type="http://schemas.openxmlformats.org/officeDocument/2006/relationships/slide" Target="slides/slide9.xml"/><Relationship Id="rId36" Type="http://schemas.openxmlformats.org/officeDocument/2006/relationships/font" Target="fonts/ProximaNova-italic.fntdata"/><Relationship Id="rId17" Type="http://schemas.openxmlformats.org/officeDocument/2006/relationships/slide" Target="slides/slide12.xml"/><Relationship Id="rId39" Type="http://schemas.openxmlformats.org/officeDocument/2006/relationships/font" Target="fonts/Oswald-bold.fntdata"/><Relationship Id="rId16" Type="http://schemas.openxmlformats.org/officeDocument/2006/relationships/slide" Target="slides/slide11.xml"/><Relationship Id="rId38" Type="http://schemas.openxmlformats.org/officeDocument/2006/relationships/font" Target="fonts/Oswald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 image with feature points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only list the works using nerual network to estimate depth (maybe more related work?)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Have short description on each work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picutrcitation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Shape 4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Shape 4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Shape 4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Shape 5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Shape 5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Shape 5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Related work:</a:t>
            </a:r>
            <a:endParaRPr/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High level explain structure from motion, learning based (and a third one? Optimization based?)</a:t>
            </a:r>
            <a:endParaRPr/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Explain why we use hybrid (draw backs from previous methods)</a:t>
            </a:r>
            <a:endParaRPr/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Focus on problems! So you can reference these troughout presentation (maybe with visuals)</a:t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Optimization-based method: it seems like mainly doing optimization on sfm and mvs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werent sure about that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Multi-view stereo sounds better to me, but not entirely sure either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call it Mutli-View Stereo? I am not sure about the exact definitions of these things anyway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 don’t mention the papers but just high level what is done here?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place the images somewhere nice :p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pretrained model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Shape 1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10" Type="http://schemas.openxmlformats.org/officeDocument/2006/relationships/image" Target="../media/image8.png"/><Relationship Id="rId9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Relationship Id="rId7" Type="http://schemas.openxmlformats.org/officeDocument/2006/relationships/image" Target="../media/image5.jpg"/><Relationship Id="rId8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0" Type="http://schemas.openxmlformats.org/officeDocument/2006/relationships/image" Target="../media/image9.png"/><Relationship Id="rId9" Type="http://schemas.openxmlformats.org/officeDocument/2006/relationships/image" Target="../media/image16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18.png"/><Relationship Id="rId8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gif"/><Relationship Id="rId4" Type="http://schemas.openxmlformats.org/officeDocument/2006/relationships/image" Target="../media/image24.gif"/><Relationship Id="rId5" Type="http://schemas.openxmlformats.org/officeDocument/2006/relationships/image" Target="../media/image28.png"/><Relationship Id="rId6" Type="http://schemas.openxmlformats.org/officeDocument/2006/relationships/image" Target="../media/image22.png"/><Relationship Id="rId7" Type="http://schemas.openxmlformats.org/officeDocument/2006/relationships/image" Target="../media/image38.png"/><Relationship Id="rId8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40.png"/><Relationship Id="rId10" Type="http://schemas.openxmlformats.org/officeDocument/2006/relationships/image" Target="../media/image34.png"/><Relationship Id="rId9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33.png"/><Relationship Id="rId7" Type="http://schemas.openxmlformats.org/officeDocument/2006/relationships/image" Target="../media/image31.png"/><Relationship Id="rId8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41.jpg"/><Relationship Id="rId5" Type="http://schemas.openxmlformats.org/officeDocument/2006/relationships/image" Target="../media/image38.png"/><Relationship Id="rId6" Type="http://schemas.openxmlformats.org/officeDocument/2006/relationships/image" Target="../media/image21.png"/><Relationship Id="rId7" Type="http://schemas.openxmlformats.org/officeDocument/2006/relationships/image" Target="../media/image42.jpg"/><Relationship Id="rId8" Type="http://schemas.openxmlformats.org/officeDocument/2006/relationships/image" Target="../media/image3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8.png"/><Relationship Id="rId4" Type="http://schemas.openxmlformats.org/officeDocument/2006/relationships/image" Target="../media/image50.png"/><Relationship Id="rId5" Type="http://schemas.openxmlformats.org/officeDocument/2006/relationships/image" Target="../media/image4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Relationship Id="rId4" Type="http://schemas.openxmlformats.org/officeDocument/2006/relationships/image" Target="../media/image35.png"/><Relationship Id="rId5" Type="http://schemas.openxmlformats.org/officeDocument/2006/relationships/image" Target="../media/image43.png"/><Relationship Id="rId6" Type="http://schemas.openxmlformats.org/officeDocument/2006/relationships/image" Target="../media/image4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AI: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Indoor Mobile 3D Scanning</a:t>
            </a:r>
            <a:endParaRPr/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JianHan Chen, Julian Schoep, Jarno Verhagen, YaChu Yang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Supervisor: Sezer Karaoglu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Experiment: Sparse to Dense (</a:t>
            </a:r>
            <a:r>
              <a:rPr lang="en"/>
              <a:t>Test</a:t>
            </a:r>
            <a:r>
              <a:rPr lang="en"/>
              <a:t> Data)</a:t>
            </a:r>
            <a:endParaRPr/>
          </a:p>
        </p:txBody>
      </p:sp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7543" y="1491162"/>
            <a:ext cx="1828800" cy="1370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6693" y="2862763"/>
            <a:ext cx="1828800" cy="1370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8056" y="1482362"/>
            <a:ext cx="1828800" cy="1370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68056" y="2852725"/>
            <a:ext cx="1828800" cy="1370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17450" y="1519663"/>
            <a:ext cx="1828800" cy="12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17450" y="2890037"/>
            <a:ext cx="1828800" cy="129579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 txBox="1"/>
          <p:nvPr/>
        </p:nvSpPr>
        <p:spPr>
          <a:xfrm>
            <a:off x="1261050" y="4204250"/>
            <a:ext cx="15315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truth</a:t>
            </a:r>
            <a:endParaRPr/>
          </a:p>
        </p:txBody>
      </p:sp>
      <p:sp>
        <p:nvSpPr>
          <p:cNvPr id="245" name="Shape 245"/>
          <p:cNvSpPr txBox="1"/>
          <p:nvPr/>
        </p:nvSpPr>
        <p:spPr>
          <a:xfrm>
            <a:off x="4918650" y="4110100"/>
            <a:ext cx="140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150 sparse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depths sample</a:t>
            </a:r>
            <a:endParaRPr/>
          </a:p>
        </p:txBody>
      </p:sp>
      <p:sp>
        <p:nvSpPr>
          <p:cNvPr id="246" name="Shape 246"/>
          <p:cNvSpPr txBox="1"/>
          <p:nvPr/>
        </p:nvSpPr>
        <p:spPr>
          <a:xfrm>
            <a:off x="3189163" y="4110088"/>
            <a:ext cx="140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 sparse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depths sample</a:t>
            </a:r>
            <a:endParaRPr/>
          </a:p>
        </p:txBody>
      </p:sp>
      <p:cxnSp>
        <p:nvCxnSpPr>
          <p:cNvPr id="247" name="Shape 247"/>
          <p:cNvCxnSpPr/>
          <p:nvPr/>
        </p:nvCxnSpPr>
        <p:spPr>
          <a:xfrm>
            <a:off x="2850375" y="1605675"/>
            <a:ext cx="5100" cy="25602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Shape 248"/>
          <p:cNvSpPr txBox="1"/>
          <p:nvPr/>
        </p:nvSpPr>
        <p:spPr>
          <a:xfrm>
            <a:off x="920550" y="4682800"/>
            <a:ext cx="73029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Goal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		</a:t>
            </a: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Related Work</a:t>
            </a:r>
            <a:r>
              <a:rPr b="1"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              </a:t>
            </a: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Pipeline		</a:t>
            </a:r>
            <a:r>
              <a:rPr b="1"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Results</a:t>
            </a: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		Questions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	</a:t>
            </a:r>
            <a:endParaRPr sz="12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9" name="Shape 249"/>
          <p:cNvSpPr txBox="1"/>
          <p:nvPr/>
        </p:nvSpPr>
        <p:spPr>
          <a:xfrm>
            <a:off x="379075" y="1059725"/>
            <a:ext cx="68235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Are 100 features points good enough?</a:t>
            </a:r>
            <a:endParaRPr sz="1800"/>
          </a:p>
        </p:txBody>
      </p:sp>
      <p:pic>
        <p:nvPicPr>
          <p:cNvPr id="250" name="Shape 2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91493" y="1482375"/>
            <a:ext cx="1828800" cy="137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91493" y="2853975"/>
            <a:ext cx="1828800" cy="1371599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 txBox="1"/>
          <p:nvPr/>
        </p:nvSpPr>
        <p:spPr>
          <a:xfrm>
            <a:off x="6712600" y="4101925"/>
            <a:ext cx="140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 sparse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depths sample</a:t>
            </a:r>
            <a:endParaRPr/>
          </a:p>
        </p:txBody>
      </p:sp>
      <p:sp>
        <p:nvSpPr>
          <p:cNvPr id="253" name="Shape 2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r>
              <a:rPr lang="en"/>
              <a:t>: Sparse to Dense (ARKit)</a:t>
            </a:r>
            <a:endParaRPr/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8613" y="1557713"/>
            <a:ext cx="1605775" cy="120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1913" y="1557713"/>
            <a:ext cx="1605775" cy="120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5213" y="1557713"/>
            <a:ext cx="1605775" cy="1204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9613" y="1557700"/>
            <a:ext cx="1605775" cy="120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08613" y="2938475"/>
            <a:ext cx="1605775" cy="1204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71913" y="2938488"/>
            <a:ext cx="1605775" cy="1204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Shape 26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35212" y="2938488"/>
            <a:ext cx="1605767" cy="120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29613" y="2938488"/>
            <a:ext cx="1605775" cy="120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Shape 267"/>
          <p:cNvSpPr txBox="1"/>
          <p:nvPr/>
        </p:nvSpPr>
        <p:spPr>
          <a:xfrm>
            <a:off x="920550" y="4682800"/>
            <a:ext cx="73029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Goal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		</a:t>
            </a: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Related Work</a:t>
            </a:r>
            <a:r>
              <a:rPr b="1"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              </a:t>
            </a: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Pipeline		</a:t>
            </a:r>
            <a:r>
              <a:rPr b="1"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Results</a:t>
            </a: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		Questions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	</a:t>
            </a:r>
            <a:endParaRPr sz="12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8" name="Shape 2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r>
              <a:rPr lang="en"/>
              <a:t>: 3D Reconstruction</a:t>
            </a:r>
            <a:endParaRPr/>
          </a:p>
        </p:txBody>
      </p:sp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593448">
            <a:off x="4976700" y="1571613"/>
            <a:ext cx="3057425" cy="238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591483">
            <a:off x="2060429" y="1822503"/>
            <a:ext cx="3065837" cy="2385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Shape 2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9826" y="1446192"/>
            <a:ext cx="845274" cy="591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9823" y="2172959"/>
            <a:ext cx="845274" cy="591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Shape 2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0710" y="3688047"/>
            <a:ext cx="843498" cy="63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Shape 27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9917" y="2911350"/>
            <a:ext cx="845083" cy="629973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Shape 280"/>
          <p:cNvSpPr txBox="1"/>
          <p:nvPr/>
        </p:nvSpPr>
        <p:spPr>
          <a:xfrm>
            <a:off x="920550" y="4682800"/>
            <a:ext cx="73029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Goal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		</a:t>
            </a: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Related Work</a:t>
            </a:r>
            <a:r>
              <a:rPr b="1"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              </a:t>
            </a: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Pipeline		</a:t>
            </a:r>
            <a:r>
              <a:rPr b="1"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Results</a:t>
            </a: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		Questions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	</a:t>
            </a:r>
            <a:endParaRPr sz="12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81" name="Shape 2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311700" y="445025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Experiment: Add more feature points</a:t>
            </a:r>
            <a:endParaRPr/>
          </a:p>
        </p:txBody>
      </p:sp>
      <p:sp>
        <p:nvSpPr>
          <p:cNvPr id="287" name="Shape 287"/>
          <p:cNvSpPr txBox="1"/>
          <p:nvPr/>
        </p:nvSpPr>
        <p:spPr>
          <a:xfrm>
            <a:off x="4438271" y="1393275"/>
            <a:ext cx="3690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8" name="Shape 288"/>
          <p:cNvSpPr txBox="1"/>
          <p:nvPr/>
        </p:nvSpPr>
        <p:spPr>
          <a:xfrm>
            <a:off x="6933470" y="1393275"/>
            <a:ext cx="4995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9" name="Shape 289"/>
          <p:cNvSpPr txBox="1"/>
          <p:nvPr/>
        </p:nvSpPr>
        <p:spPr>
          <a:xfrm>
            <a:off x="1883702" y="1393275"/>
            <a:ext cx="5454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0" name="Shape 290"/>
          <p:cNvSpPr txBox="1"/>
          <p:nvPr/>
        </p:nvSpPr>
        <p:spPr>
          <a:xfrm>
            <a:off x="920550" y="4682800"/>
            <a:ext cx="73029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Goal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		</a:t>
            </a: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Related Work</a:t>
            </a:r>
            <a:r>
              <a:rPr b="1"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              </a:t>
            </a: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Pipeline		</a:t>
            </a:r>
            <a:r>
              <a:rPr b="1"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Results</a:t>
            </a: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		Questions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	</a:t>
            </a:r>
            <a:endParaRPr sz="12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91" name="Shape 291"/>
          <p:cNvSpPr txBox="1"/>
          <p:nvPr/>
        </p:nvSpPr>
        <p:spPr>
          <a:xfrm>
            <a:off x="194100" y="1256013"/>
            <a:ext cx="22992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Adjacent 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Frames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92" name="Shape 292"/>
          <p:cNvCxnSpPr/>
          <p:nvPr/>
        </p:nvCxnSpPr>
        <p:spPr>
          <a:xfrm rot="10800000">
            <a:off x="1630325" y="1444500"/>
            <a:ext cx="0" cy="55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93" name="Shape 293"/>
          <p:cNvGrpSpPr/>
          <p:nvPr/>
        </p:nvGrpSpPr>
        <p:grpSpPr>
          <a:xfrm>
            <a:off x="1821625" y="2172625"/>
            <a:ext cx="1242300" cy="1242300"/>
            <a:chOff x="175575" y="2589575"/>
            <a:chExt cx="1242300" cy="1242300"/>
          </a:xfrm>
        </p:grpSpPr>
        <p:sp>
          <p:nvSpPr>
            <p:cNvPr id="294" name="Shape 294"/>
            <p:cNvSpPr/>
            <p:nvPr/>
          </p:nvSpPr>
          <p:spPr>
            <a:xfrm>
              <a:off x="175575" y="2589575"/>
              <a:ext cx="632700" cy="6327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251775" y="2665775"/>
              <a:ext cx="632700" cy="6327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327975" y="2741975"/>
              <a:ext cx="632700" cy="6327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404175" y="2818175"/>
              <a:ext cx="632700" cy="6327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480375" y="2894375"/>
              <a:ext cx="632700" cy="6327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556575" y="2970575"/>
              <a:ext cx="632700" cy="6327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632775" y="3046775"/>
              <a:ext cx="632700" cy="6327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708975" y="3122975"/>
              <a:ext cx="632700" cy="6327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785175" y="3199175"/>
              <a:ext cx="632700" cy="6327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3" name="Shape 303"/>
          <p:cNvGrpSpPr/>
          <p:nvPr/>
        </p:nvGrpSpPr>
        <p:grpSpPr>
          <a:xfrm>
            <a:off x="4195763" y="2127013"/>
            <a:ext cx="1242300" cy="1242300"/>
            <a:chOff x="1856288" y="2550375"/>
            <a:chExt cx="1242300" cy="1242300"/>
          </a:xfrm>
        </p:grpSpPr>
        <p:sp>
          <p:nvSpPr>
            <p:cNvPr id="304" name="Shape 304"/>
            <p:cNvSpPr/>
            <p:nvPr/>
          </p:nvSpPr>
          <p:spPr>
            <a:xfrm>
              <a:off x="1856288" y="2550375"/>
              <a:ext cx="632700" cy="6327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1932488" y="2626575"/>
              <a:ext cx="632700" cy="6327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2008688" y="2702775"/>
              <a:ext cx="632700" cy="6327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2084888" y="2778975"/>
              <a:ext cx="632700" cy="6327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2161088" y="2855175"/>
              <a:ext cx="632700" cy="6327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2237288" y="2931375"/>
              <a:ext cx="632700" cy="6327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2313488" y="3007575"/>
              <a:ext cx="632700" cy="6327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2389688" y="3083775"/>
              <a:ext cx="632700" cy="6327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2465888" y="3159975"/>
              <a:ext cx="632700" cy="6327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" name="Shape 313"/>
          <p:cNvGrpSpPr/>
          <p:nvPr/>
        </p:nvGrpSpPr>
        <p:grpSpPr>
          <a:xfrm>
            <a:off x="6660513" y="2127013"/>
            <a:ext cx="1242300" cy="1242300"/>
            <a:chOff x="3579463" y="2550375"/>
            <a:chExt cx="1242300" cy="1242300"/>
          </a:xfrm>
        </p:grpSpPr>
        <p:sp>
          <p:nvSpPr>
            <p:cNvPr id="314" name="Shape 314"/>
            <p:cNvSpPr/>
            <p:nvPr/>
          </p:nvSpPr>
          <p:spPr>
            <a:xfrm>
              <a:off x="3579463" y="2550375"/>
              <a:ext cx="632700" cy="6327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3655663" y="2626575"/>
              <a:ext cx="632700" cy="6327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3731863" y="2702775"/>
              <a:ext cx="632700" cy="6327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3808063" y="2778975"/>
              <a:ext cx="632700" cy="6327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3884263" y="2855175"/>
              <a:ext cx="632700" cy="632700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3960463" y="2931375"/>
              <a:ext cx="632700" cy="6327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4036663" y="3007575"/>
              <a:ext cx="632700" cy="6327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4112863" y="3083775"/>
              <a:ext cx="632700" cy="6327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4189063" y="3159975"/>
              <a:ext cx="632700" cy="6327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3" name="Shape 3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Shape 328"/>
          <p:cNvPicPr preferRelativeResize="0"/>
          <p:nvPr/>
        </p:nvPicPr>
        <p:blipFill rotWithShape="1">
          <a:blip r:embed="rId3">
            <a:alphaModFix/>
          </a:blip>
          <a:srcRect b="0" l="10880" r="-29659" t="5177"/>
          <a:stretch/>
        </p:blipFill>
        <p:spPr>
          <a:xfrm rot="5400000">
            <a:off x="5434512" y="1775362"/>
            <a:ext cx="3421900" cy="25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Shape 329"/>
          <p:cNvSpPr txBox="1"/>
          <p:nvPr>
            <p:ph type="title"/>
          </p:nvPr>
        </p:nvSpPr>
        <p:spPr>
          <a:xfrm>
            <a:off x="311700" y="445025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r>
              <a:rPr lang="en"/>
              <a:t>: </a:t>
            </a:r>
            <a:r>
              <a:rPr lang="en"/>
              <a:t>3D Reconstruction with Adjacent Frames</a:t>
            </a:r>
            <a:endParaRPr/>
          </a:p>
        </p:txBody>
      </p:sp>
      <p:sp>
        <p:nvSpPr>
          <p:cNvPr id="330" name="Shape 330"/>
          <p:cNvSpPr txBox="1"/>
          <p:nvPr/>
        </p:nvSpPr>
        <p:spPr>
          <a:xfrm>
            <a:off x="4394400" y="3850200"/>
            <a:ext cx="3552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6930825" y="3850200"/>
            <a:ext cx="4809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10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32" name="Shape 3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9459" y="1455900"/>
            <a:ext cx="2342040" cy="184895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 txBox="1"/>
          <p:nvPr/>
        </p:nvSpPr>
        <p:spPr>
          <a:xfrm>
            <a:off x="2068575" y="3892250"/>
            <a:ext cx="5250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34" name="Shape 334"/>
          <p:cNvPicPr preferRelativeResize="0"/>
          <p:nvPr/>
        </p:nvPicPr>
        <p:blipFill rotWithShape="1">
          <a:blip r:embed="rId5">
            <a:alphaModFix/>
          </a:blip>
          <a:srcRect b="0" l="7117" r="20914" t="14588"/>
          <a:stretch/>
        </p:blipFill>
        <p:spPr>
          <a:xfrm rot="5400000">
            <a:off x="3386063" y="1429212"/>
            <a:ext cx="2340950" cy="180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Shape 335"/>
          <p:cNvSpPr txBox="1"/>
          <p:nvPr/>
        </p:nvSpPr>
        <p:spPr>
          <a:xfrm>
            <a:off x="920550" y="4682800"/>
            <a:ext cx="73029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Goal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		</a:t>
            </a: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Related Work</a:t>
            </a:r>
            <a:r>
              <a:rPr b="1"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              </a:t>
            </a: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Pipeline		</a:t>
            </a:r>
            <a:r>
              <a:rPr b="1"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Results</a:t>
            </a: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		Questions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	</a:t>
            </a:r>
            <a:endParaRPr sz="12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36" name="Shape 336"/>
          <p:cNvSpPr txBox="1"/>
          <p:nvPr/>
        </p:nvSpPr>
        <p:spPr>
          <a:xfrm>
            <a:off x="1836975" y="4349450"/>
            <a:ext cx="9882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122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Shape 337"/>
          <p:cNvSpPr txBox="1"/>
          <p:nvPr/>
        </p:nvSpPr>
        <p:spPr>
          <a:xfrm>
            <a:off x="311700" y="4242200"/>
            <a:ext cx="149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eatures Per Frame (average)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8" name="Shape 338"/>
          <p:cNvSpPr txBox="1"/>
          <p:nvPr/>
        </p:nvSpPr>
        <p:spPr>
          <a:xfrm>
            <a:off x="3912600" y="4349450"/>
            <a:ext cx="13188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Shape 339"/>
          <p:cNvSpPr/>
          <p:nvPr/>
        </p:nvSpPr>
        <p:spPr>
          <a:xfrm>
            <a:off x="3990375" y="1659888"/>
            <a:ext cx="1259400" cy="51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Shape 340"/>
          <p:cNvSpPr txBox="1"/>
          <p:nvPr/>
        </p:nvSpPr>
        <p:spPr>
          <a:xfrm>
            <a:off x="6611175" y="4349450"/>
            <a:ext cx="11202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182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1" name="Shape 341"/>
          <p:cNvCxnSpPr/>
          <p:nvPr/>
        </p:nvCxnSpPr>
        <p:spPr>
          <a:xfrm>
            <a:off x="547175" y="4273975"/>
            <a:ext cx="82377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2" name="Shape 342"/>
          <p:cNvSpPr/>
          <p:nvPr/>
        </p:nvSpPr>
        <p:spPr>
          <a:xfrm>
            <a:off x="6541575" y="2237800"/>
            <a:ext cx="1259400" cy="51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Shape 343"/>
          <p:cNvSpPr txBox="1"/>
          <p:nvPr/>
        </p:nvSpPr>
        <p:spPr>
          <a:xfrm>
            <a:off x="311700" y="3651175"/>
            <a:ext cx="11952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Adjacent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Frames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44" name="Shape 344"/>
          <p:cNvCxnSpPr/>
          <p:nvPr/>
        </p:nvCxnSpPr>
        <p:spPr>
          <a:xfrm rot="10800000">
            <a:off x="1837163" y="3743025"/>
            <a:ext cx="0" cy="99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5" name="Shape 3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</a:pPr>
            <a:r>
              <a:rPr lang="en" sz="2400">
                <a:solidFill>
                  <a:srgbClr val="434343"/>
                </a:solidFill>
              </a:rPr>
              <a:t>Results look promising, but work needs to be done to make it into a product.</a:t>
            </a:r>
            <a:endParaRPr sz="2400">
              <a:solidFill>
                <a:srgbClr val="434343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</a:pPr>
            <a:r>
              <a:rPr lang="en" sz="2400">
                <a:solidFill>
                  <a:srgbClr val="434343"/>
                </a:solidFill>
              </a:rPr>
              <a:t>Many parts in the pipeline are based on predictions, and optimizing might improve performance</a:t>
            </a:r>
            <a:endParaRPr sz="2400">
              <a:solidFill>
                <a:srgbClr val="434343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52" name="Shape 3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3" name="Shape 353"/>
          <p:cNvSpPr txBox="1"/>
          <p:nvPr/>
        </p:nvSpPr>
        <p:spPr>
          <a:xfrm>
            <a:off x="920550" y="4682800"/>
            <a:ext cx="73029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Goal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		</a:t>
            </a: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Related Work</a:t>
            </a:r>
            <a:r>
              <a:rPr b="1"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              </a:t>
            </a: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Pipeline		</a:t>
            </a:r>
            <a:r>
              <a:rPr b="1"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Results</a:t>
            </a: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		Questions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	</a:t>
            </a:r>
            <a:endParaRPr sz="12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</a:pPr>
            <a:r>
              <a:rPr lang="en" sz="2400">
                <a:solidFill>
                  <a:srgbClr val="434343"/>
                </a:solidFill>
              </a:rPr>
              <a:t>Real time</a:t>
            </a:r>
            <a:r>
              <a:rPr lang="en" sz="2400">
                <a:solidFill>
                  <a:srgbClr val="434343"/>
                </a:solidFill>
              </a:rPr>
              <a:t> processing</a:t>
            </a:r>
            <a:endParaRPr sz="2400">
              <a:solidFill>
                <a:srgbClr val="434343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</a:pPr>
            <a:r>
              <a:rPr lang="en" sz="2400">
                <a:solidFill>
                  <a:srgbClr val="434343"/>
                </a:solidFill>
              </a:rPr>
              <a:t>Make s2d work on device</a:t>
            </a:r>
            <a:endParaRPr sz="2400">
              <a:solidFill>
                <a:srgbClr val="434343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</a:pPr>
            <a:r>
              <a:rPr lang="en" sz="2400">
                <a:solidFill>
                  <a:srgbClr val="434343"/>
                </a:solidFill>
              </a:rPr>
              <a:t>New depth estimation methods (PlaneNet)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360" name="Shape 360"/>
          <p:cNvSpPr txBox="1"/>
          <p:nvPr/>
        </p:nvSpPr>
        <p:spPr>
          <a:xfrm>
            <a:off x="920550" y="4682800"/>
            <a:ext cx="73029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Goal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		</a:t>
            </a: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Related Work</a:t>
            </a:r>
            <a:r>
              <a:rPr b="1"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              </a:t>
            </a: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Pipeline		</a:t>
            </a:r>
            <a:r>
              <a:rPr b="1"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Results</a:t>
            </a: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		Questions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	</a:t>
            </a:r>
            <a:endParaRPr sz="12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61" name="Shape 3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Work: PlaneNet</a:t>
            </a:r>
            <a:endParaRPr/>
          </a:p>
        </p:txBody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Input: RGB</a:t>
            </a:r>
            <a:endParaRPr>
              <a:solidFill>
                <a:srgbClr val="000000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Output: Depth, Segmentation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68" name="Shape 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6105" y="2274560"/>
            <a:ext cx="1412770" cy="1063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Shape 3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7062" y="2274550"/>
            <a:ext cx="1412770" cy="1063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Shape 370"/>
          <p:cNvPicPr preferRelativeResize="0"/>
          <p:nvPr/>
        </p:nvPicPr>
        <p:blipFill rotWithShape="1">
          <a:blip r:embed="rId5">
            <a:alphaModFix/>
          </a:blip>
          <a:srcRect b="0" l="-6260" r="6260" t="0"/>
          <a:stretch/>
        </p:blipFill>
        <p:spPr>
          <a:xfrm>
            <a:off x="1398975" y="2274560"/>
            <a:ext cx="1412770" cy="1063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Shape 3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08009" y="2274550"/>
            <a:ext cx="1412770" cy="1063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Shape 3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08017" y="3410478"/>
            <a:ext cx="1412750" cy="106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Shape 3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17060" y="3410478"/>
            <a:ext cx="1412750" cy="106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Shape 37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96636" y="3410478"/>
            <a:ext cx="1315108" cy="1063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Shape 37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26104" y="3410478"/>
            <a:ext cx="1412770" cy="1063947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Shape 376"/>
          <p:cNvSpPr txBox="1"/>
          <p:nvPr/>
        </p:nvSpPr>
        <p:spPr>
          <a:xfrm>
            <a:off x="920550" y="4682800"/>
            <a:ext cx="73029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Goal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		</a:t>
            </a: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Related Work</a:t>
            </a:r>
            <a:r>
              <a:rPr b="1"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              </a:t>
            </a: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Pipeline		</a:t>
            </a:r>
            <a:r>
              <a:rPr b="1"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Results</a:t>
            </a: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		Questions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	</a:t>
            </a:r>
            <a:endParaRPr sz="12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77" name="Shape 3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Shape 3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/>
              <a:t>Thank you for your attention</a:t>
            </a:r>
            <a:endParaRPr b="1" sz="2400"/>
          </a:p>
        </p:txBody>
      </p:sp>
      <p:sp>
        <p:nvSpPr>
          <p:cNvPr id="384" name="Shape 3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5" name="Shape 385"/>
          <p:cNvSpPr txBox="1"/>
          <p:nvPr/>
        </p:nvSpPr>
        <p:spPr>
          <a:xfrm>
            <a:off x="920550" y="4682800"/>
            <a:ext cx="73029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Goal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		</a:t>
            </a: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Related Work</a:t>
            </a:r>
            <a:r>
              <a:rPr b="1"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              </a:t>
            </a: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Pipeline		</a:t>
            </a:r>
            <a:r>
              <a:rPr b="1"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Results</a:t>
            </a: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		</a:t>
            </a:r>
            <a:r>
              <a:rPr b="1"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Questions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	</a:t>
            </a:r>
            <a:endParaRPr sz="12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Shape 390"/>
          <p:cNvPicPr preferRelativeResize="0"/>
          <p:nvPr/>
        </p:nvPicPr>
        <p:blipFill rotWithShape="1">
          <a:blip r:embed="rId3">
            <a:alphaModFix/>
          </a:blip>
          <a:srcRect b="0" l="1339" r="7535" t="0"/>
          <a:stretch/>
        </p:blipFill>
        <p:spPr>
          <a:xfrm flipH="1">
            <a:off x="-1" y="0"/>
            <a:ext cx="9144001" cy="50568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Shape 391"/>
          <p:cNvSpPr txBox="1"/>
          <p:nvPr>
            <p:ph type="title"/>
          </p:nvPr>
        </p:nvSpPr>
        <p:spPr>
          <a:xfrm>
            <a:off x="311700" y="445025"/>
            <a:ext cx="551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Goal: 3D Indoor Reconstruction</a:t>
            </a:r>
            <a:endParaRPr b="1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4340875" y="3319400"/>
            <a:ext cx="49173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3359" lvl="0" marL="365760" marR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⚬"/>
            </a:pPr>
            <a:r>
              <a:rPr lang="en" sz="1400">
                <a:solidFill>
                  <a:srgbClr val="FFFFFF"/>
                </a:solidFill>
              </a:rPr>
              <a:t>Scan environment with a </a:t>
            </a:r>
            <a:r>
              <a:rPr lang="en" sz="1400">
                <a:solidFill>
                  <a:srgbClr val="FFFFFF"/>
                </a:solidFill>
              </a:rPr>
              <a:t>regular </a:t>
            </a:r>
            <a:r>
              <a:rPr lang="en" sz="1400">
                <a:solidFill>
                  <a:srgbClr val="FFFFFF"/>
                </a:solidFill>
              </a:rPr>
              <a:t>phone camera</a:t>
            </a:r>
            <a:endParaRPr sz="1400">
              <a:solidFill>
                <a:srgbClr val="FFFFFF"/>
              </a:solidFill>
            </a:endParaRPr>
          </a:p>
          <a:p>
            <a:pPr indent="-213359" lvl="0" marL="365760" marR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⚬"/>
            </a:pPr>
            <a:r>
              <a:rPr lang="en" sz="1400">
                <a:solidFill>
                  <a:srgbClr val="FFFFFF"/>
                </a:solidFill>
              </a:rPr>
              <a:t>Construct 3D model from indoor scene</a:t>
            </a:r>
            <a:endParaRPr sz="1400">
              <a:solidFill>
                <a:srgbClr val="FFFFFF"/>
              </a:solidFill>
            </a:endParaRPr>
          </a:p>
          <a:p>
            <a:pPr indent="-213359" lvl="0" marL="365760" marR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⚬"/>
            </a:pPr>
            <a:r>
              <a:rPr lang="en" sz="1400">
                <a:solidFill>
                  <a:srgbClr val="FFFFFF"/>
                </a:solidFill>
              </a:rPr>
              <a:t>Of high value to companies such as Airbnb and Ikea</a:t>
            </a:r>
            <a:br>
              <a:rPr lang="en" sz="1400">
                <a:solidFill>
                  <a:srgbClr val="FFFFFF"/>
                </a:solidFill>
              </a:rPr>
            </a:br>
            <a:r>
              <a:rPr lang="en" sz="1400">
                <a:solidFill>
                  <a:srgbClr val="FFFFFF"/>
                </a:solidFill>
              </a:rPr>
              <a:t> if </a:t>
            </a:r>
            <a:r>
              <a:rPr lang="en" sz="1400">
                <a:solidFill>
                  <a:srgbClr val="FFFFFF"/>
                </a:solidFill>
              </a:rPr>
              <a:t>p</a:t>
            </a:r>
            <a:r>
              <a:rPr lang="en" sz="1400">
                <a:solidFill>
                  <a:srgbClr val="FFFFFF"/>
                </a:solidFill>
              </a:rPr>
              <a:t>rocessed in real-time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393" name="Shape 393"/>
          <p:cNvSpPr txBox="1"/>
          <p:nvPr/>
        </p:nvSpPr>
        <p:spPr>
          <a:xfrm>
            <a:off x="920550" y="4682800"/>
            <a:ext cx="73029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Goal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		</a:t>
            </a: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Related Work</a:t>
            </a:r>
            <a:r>
              <a:rPr b="1"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              </a:t>
            </a: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Pipeline		Results		Questions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	</a:t>
            </a:r>
            <a:endParaRPr sz="12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4" name="Shape 3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Goal: 3D Indoor Reconstruction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Scan environment with a phone (no depth information)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Construct 3D model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Real-time processing</a:t>
            </a:r>
            <a:endParaRPr/>
          </a:p>
        </p:txBody>
      </p:sp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5012" y="2145375"/>
            <a:ext cx="5113975" cy="257705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/>
        </p:nvSpPr>
        <p:spPr>
          <a:xfrm>
            <a:off x="920550" y="4682800"/>
            <a:ext cx="73029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Goal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		</a:t>
            </a: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Related Work</a:t>
            </a:r>
            <a:r>
              <a:rPr b="1"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              </a:t>
            </a: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Pipeline		Results		Questions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	</a:t>
            </a:r>
            <a:endParaRPr sz="12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RGB based methods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Structure from motion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Stereo based methods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RGB-based depth prediction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D. Eigen, C. Puhrsch, and R. Fergus, “Depth map prediction from a single image using a multi-scale deep network,” in Advances in neural information processing systems, 2014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Depth reconstruction from sparse samples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S. Hawe, M. Kleinsteuber, and K. Diepold, “Dense disparity maps from sparse disparity measurements,” in Computer Vision (ICCV), 2011 IEEE International Conference on. IEEE, 2011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Shape 401"/>
          <p:cNvSpPr txBox="1"/>
          <p:nvPr/>
        </p:nvSpPr>
        <p:spPr>
          <a:xfrm>
            <a:off x="920550" y="4682800"/>
            <a:ext cx="73029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Goal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		</a:t>
            </a:r>
            <a:r>
              <a:rPr b="1"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Related Work 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              </a:t>
            </a: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Pipeline		Results		Questions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	</a:t>
            </a:r>
            <a:endParaRPr sz="12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02" name="Shape 4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Shape 4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850" y="1824863"/>
            <a:ext cx="1626200" cy="12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Shape 408"/>
          <p:cNvSpPr txBox="1"/>
          <p:nvPr/>
        </p:nvSpPr>
        <p:spPr>
          <a:xfrm>
            <a:off x="388200" y="1776063"/>
            <a:ext cx="8364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endParaRPr/>
          </a:p>
        </p:txBody>
      </p:sp>
      <p:sp>
        <p:nvSpPr>
          <p:cNvPr id="409" name="Shape 409"/>
          <p:cNvSpPr txBox="1"/>
          <p:nvPr/>
        </p:nvSpPr>
        <p:spPr>
          <a:xfrm>
            <a:off x="766850" y="1384763"/>
            <a:ext cx="8364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</a:t>
            </a:r>
            <a:endParaRPr/>
          </a:p>
        </p:txBody>
      </p:sp>
      <p:pic>
        <p:nvPicPr>
          <p:cNvPr id="410" name="Shape 4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9338" y="1087538"/>
            <a:ext cx="2348475" cy="2092026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Shape 411"/>
          <p:cNvSpPr txBox="1"/>
          <p:nvPr/>
        </p:nvSpPr>
        <p:spPr>
          <a:xfrm>
            <a:off x="1883100" y="3792700"/>
            <a:ext cx="2688900" cy="462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Intrinsics and extrinsics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2" name="Shape 412"/>
          <p:cNvSpPr txBox="1"/>
          <p:nvPr/>
        </p:nvSpPr>
        <p:spPr>
          <a:xfrm>
            <a:off x="920550" y="4682800"/>
            <a:ext cx="73029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Goal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		</a:t>
            </a: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Related Work</a:t>
            </a:r>
            <a:r>
              <a:rPr b="1"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              </a:t>
            </a:r>
            <a:r>
              <a:rPr b="1"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Pipeline</a:t>
            </a: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		Results		Questions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	</a:t>
            </a:r>
            <a:endParaRPr sz="12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3" name="Shape 413"/>
          <p:cNvSpPr/>
          <p:nvPr/>
        </p:nvSpPr>
        <p:spPr>
          <a:xfrm>
            <a:off x="6535625" y="1370500"/>
            <a:ext cx="1335000" cy="65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14" name="Shape 414"/>
          <p:cNvSpPr/>
          <p:nvPr/>
        </p:nvSpPr>
        <p:spPr>
          <a:xfrm>
            <a:off x="6535625" y="2208700"/>
            <a:ext cx="1335000" cy="65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15" name="Shape 415"/>
          <p:cNvSpPr/>
          <p:nvPr/>
        </p:nvSpPr>
        <p:spPr>
          <a:xfrm>
            <a:off x="6535625" y="3046900"/>
            <a:ext cx="1335000" cy="6582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16" name="Shape 416"/>
          <p:cNvSpPr txBox="1"/>
          <p:nvPr/>
        </p:nvSpPr>
        <p:spPr>
          <a:xfrm>
            <a:off x="6552725" y="1431300"/>
            <a:ext cx="13008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Sparse Depth Estimation</a:t>
            </a:r>
            <a:endParaRPr b="1" sz="12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7" name="Shape 417"/>
          <p:cNvSpPr txBox="1"/>
          <p:nvPr/>
        </p:nvSpPr>
        <p:spPr>
          <a:xfrm>
            <a:off x="6384875" y="2248500"/>
            <a:ext cx="16365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Sparse to </a:t>
            </a:r>
            <a:endParaRPr b="1" sz="12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Dense</a:t>
            </a:r>
            <a:endParaRPr b="1" sz="12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8" name="Shape 418"/>
          <p:cNvSpPr txBox="1"/>
          <p:nvPr/>
        </p:nvSpPr>
        <p:spPr>
          <a:xfrm>
            <a:off x="6426725" y="3071300"/>
            <a:ext cx="15528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3D </a:t>
            </a:r>
            <a:endParaRPr b="1" sz="12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Reconstruction</a:t>
            </a:r>
            <a:endParaRPr b="1" sz="12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9" name="Shape 419"/>
          <p:cNvSpPr txBox="1"/>
          <p:nvPr/>
        </p:nvSpPr>
        <p:spPr>
          <a:xfrm>
            <a:off x="6603575" y="640000"/>
            <a:ext cx="11991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Monocular </a:t>
            </a:r>
            <a:endParaRPr b="1"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images</a:t>
            </a:r>
            <a:endParaRPr b="1"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420" name="Shape 420"/>
          <p:cNvCxnSpPr/>
          <p:nvPr/>
        </p:nvCxnSpPr>
        <p:spPr>
          <a:xfrm flipH="1">
            <a:off x="7853525" y="1736000"/>
            <a:ext cx="17100" cy="819900"/>
          </a:xfrm>
          <a:prstGeom prst="curvedConnector3">
            <a:avLst>
              <a:gd fmla="val -1392544" name="adj1"/>
            </a:avLst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1" name="Shape 421"/>
          <p:cNvCxnSpPr/>
          <p:nvPr/>
        </p:nvCxnSpPr>
        <p:spPr>
          <a:xfrm flipH="1">
            <a:off x="7853525" y="2574200"/>
            <a:ext cx="17100" cy="819900"/>
          </a:xfrm>
          <a:prstGeom prst="curvedConnector3">
            <a:avLst>
              <a:gd fmla="val -1392544" name="adj1"/>
            </a:avLst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2" name="Shape 422"/>
          <p:cNvSpPr txBox="1"/>
          <p:nvPr/>
        </p:nvSpPr>
        <p:spPr>
          <a:xfrm>
            <a:off x="8108775" y="1859450"/>
            <a:ext cx="8997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Sparse</a:t>
            </a:r>
            <a:endParaRPr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Depth Map</a:t>
            </a:r>
            <a:endParaRPr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23" name="Shape 423"/>
          <p:cNvSpPr txBox="1"/>
          <p:nvPr/>
        </p:nvSpPr>
        <p:spPr>
          <a:xfrm>
            <a:off x="6603575" y="3930500"/>
            <a:ext cx="11991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3D Model</a:t>
            </a:r>
            <a:endParaRPr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424" name="Shape 424"/>
          <p:cNvCxnSpPr>
            <a:stCxn id="419" idx="2"/>
            <a:endCxn id="419" idx="2"/>
          </p:cNvCxnSpPr>
          <p:nvPr/>
        </p:nvCxnSpPr>
        <p:spPr>
          <a:xfrm>
            <a:off x="7203125" y="110200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5" name="Shape 425"/>
          <p:cNvCxnSpPr>
            <a:stCxn id="419" idx="2"/>
            <a:endCxn id="413" idx="0"/>
          </p:cNvCxnSpPr>
          <p:nvPr/>
        </p:nvCxnSpPr>
        <p:spPr>
          <a:xfrm>
            <a:off x="7203125" y="1102000"/>
            <a:ext cx="0" cy="2685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6" name="Shape 426"/>
          <p:cNvSpPr txBox="1"/>
          <p:nvPr/>
        </p:nvSpPr>
        <p:spPr>
          <a:xfrm>
            <a:off x="8108775" y="2697650"/>
            <a:ext cx="8997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Dense </a:t>
            </a:r>
            <a:endParaRPr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Depth Map</a:t>
            </a:r>
            <a:endParaRPr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427" name="Shape 427"/>
          <p:cNvCxnSpPr/>
          <p:nvPr/>
        </p:nvCxnSpPr>
        <p:spPr>
          <a:xfrm>
            <a:off x="7203125" y="3705100"/>
            <a:ext cx="0" cy="2685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8" name="Shape 428"/>
          <p:cNvSpPr txBox="1"/>
          <p:nvPr/>
        </p:nvSpPr>
        <p:spPr>
          <a:xfrm>
            <a:off x="716650" y="3141625"/>
            <a:ext cx="19479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Pixel coordinate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9" name="Shape 429"/>
          <p:cNvSpPr txBox="1"/>
          <p:nvPr/>
        </p:nvSpPr>
        <p:spPr>
          <a:xfrm>
            <a:off x="4119675" y="3209138"/>
            <a:ext cx="19536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World coordinate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30" name="Shape 430"/>
          <p:cNvCxnSpPr/>
          <p:nvPr/>
        </p:nvCxnSpPr>
        <p:spPr>
          <a:xfrm flipH="1" rot="10800000">
            <a:off x="2752791" y="2697655"/>
            <a:ext cx="9495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1" name="Shape 431"/>
          <p:cNvCxnSpPr>
            <a:stCxn id="411" idx="0"/>
          </p:cNvCxnSpPr>
          <p:nvPr/>
        </p:nvCxnSpPr>
        <p:spPr>
          <a:xfrm flipH="1" rot="10800000">
            <a:off x="3227550" y="2720200"/>
            <a:ext cx="4800" cy="107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2" name="Shape 4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3D Reconstruction</a:t>
            </a:r>
            <a:endParaRPr/>
          </a:p>
        </p:txBody>
      </p:sp>
      <p:sp>
        <p:nvSpPr>
          <p:cNvPr id="433" name="Shape 4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/>
          <p:nvPr>
            <p:ph type="title"/>
          </p:nvPr>
        </p:nvSpPr>
        <p:spPr>
          <a:xfrm>
            <a:off x="311700" y="445025"/>
            <a:ext cx="584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Sparse Depth Estimation</a:t>
            </a:r>
            <a:endParaRPr/>
          </a:p>
        </p:txBody>
      </p:sp>
      <p:sp>
        <p:nvSpPr>
          <p:cNvPr id="439" name="Shape 439"/>
          <p:cNvSpPr txBox="1"/>
          <p:nvPr>
            <p:ph idx="1" type="body"/>
          </p:nvPr>
        </p:nvSpPr>
        <p:spPr>
          <a:xfrm>
            <a:off x="311700" y="1152475"/>
            <a:ext cx="575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Keypoint features are detected in monocular images</a:t>
            </a:r>
            <a:endParaRPr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Features are matched over consecutive frames</a:t>
            </a:r>
            <a:endParaRPr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Based on feature correspondences the camera pose is estimated</a:t>
            </a:r>
            <a:endParaRPr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With feature correspondences and camera pose, 3D points can be triangulated</a:t>
            </a:r>
            <a:endParaRPr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3D points visible in a given frame are projected back onto the image plane to get a sparse depth map per frame</a:t>
            </a:r>
            <a:endParaRPr/>
          </a:p>
        </p:txBody>
      </p:sp>
      <p:sp>
        <p:nvSpPr>
          <p:cNvPr id="440" name="Shape 440"/>
          <p:cNvSpPr/>
          <p:nvPr/>
        </p:nvSpPr>
        <p:spPr>
          <a:xfrm>
            <a:off x="6535625" y="1370500"/>
            <a:ext cx="1335000" cy="6582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41" name="Shape 441"/>
          <p:cNvSpPr/>
          <p:nvPr/>
        </p:nvSpPr>
        <p:spPr>
          <a:xfrm>
            <a:off x="6535625" y="2208700"/>
            <a:ext cx="1335000" cy="65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42" name="Shape 442"/>
          <p:cNvSpPr/>
          <p:nvPr/>
        </p:nvSpPr>
        <p:spPr>
          <a:xfrm>
            <a:off x="6535625" y="3046900"/>
            <a:ext cx="1335000" cy="65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43" name="Shape 443"/>
          <p:cNvSpPr txBox="1"/>
          <p:nvPr/>
        </p:nvSpPr>
        <p:spPr>
          <a:xfrm>
            <a:off x="6552725" y="1431300"/>
            <a:ext cx="13008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Sparse Depth Estimation</a:t>
            </a:r>
            <a:endParaRPr b="1" sz="12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44" name="Shape 444"/>
          <p:cNvSpPr txBox="1"/>
          <p:nvPr/>
        </p:nvSpPr>
        <p:spPr>
          <a:xfrm>
            <a:off x="6384875" y="2248500"/>
            <a:ext cx="16365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Sparse to </a:t>
            </a:r>
            <a:endParaRPr b="1" sz="12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Dense</a:t>
            </a:r>
            <a:endParaRPr b="1" sz="12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45" name="Shape 445"/>
          <p:cNvSpPr txBox="1"/>
          <p:nvPr/>
        </p:nvSpPr>
        <p:spPr>
          <a:xfrm>
            <a:off x="6426725" y="3071300"/>
            <a:ext cx="15528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3D </a:t>
            </a:r>
            <a:endParaRPr b="1" sz="12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Reconstruction</a:t>
            </a:r>
            <a:endParaRPr b="1" sz="12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46" name="Shape 446"/>
          <p:cNvSpPr txBox="1"/>
          <p:nvPr/>
        </p:nvSpPr>
        <p:spPr>
          <a:xfrm>
            <a:off x="6603575" y="640000"/>
            <a:ext cx="11991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Monocular </a:t>
            </a:r>
            <a:endParaRPr b="1"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images</a:t>
            </a:r>
            <a:endParaRPr b="1"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447" name="Shape 447"/>
          <p:cNvCxnSpPr/>
          <p:nvPr/>
        </p:nvCxnSpPr>
        <p:spPr>
          <a:xfrm flipH="1">
            <a:off x="7853525" y="1736000"/>
            <a:ext cx="17100" cy="819900"/>
          </a:xfrm>
          <a:prstGeom prst="curvedConnector3">
            <a:avLst>
              <a:gd fmla="val -1392544" name="adj1"/>
            </a:avLst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8" name="Shape 448"/>
          <p:cNvCxnSpPr/>
          <p:nvPr/>
        </p:nvCxnSpPr>
        <p:spPr>
          <a:xfrm flipH="1">
            <a:off x="7853525" y="2574200"/>
            <a:ext cx="17100" cy="819900"/>
          </a:xfrm>
          <a:prstGeom prst="curvedConnector3">
            <a:avLst>
              <a:gd fmla="val -1392544" name="adj1"/>
            </a:avLst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Shape 449"/>
          <p:cNvSpPr txBox="1"/>
          <p:nvPr/>
        </p:nvSpPr>
        <p:spPr>
          <a:xfrm>
            <a:off x="8108775" y="1859450"/>
            <a:ext cx="8997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Sparse</a:t>
            </a:r>
            <a:endParaRPr b="1"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Depth Map</a:t>
            </a:r>
            <a:endParaRPr b="1"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0" name="Shape 450"/>
          <p:cNvSpPr txBox="1"/>
          <p:nvPr/>
        </p:nvSpPr>
        <p:spPr>
          <a:xfrm>
            <a:off x="6603575" y="3930500"/>
            <a:ext cx="11991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3D Model</a:t>
            </a:r>
            <a:endParaRPr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451" name="Shape 451"/>
          <p:cNvCxnSpPr>
            <a:stCxn id="446" idx="2"/>
            <a:endCxn id="446" idx="2"/>
          </p:cNvCxnSpPr>
          <p:nvPr/>
        </p:nvCxnSpPr>
        <p:spPr>
          <a:xfrm>
            <a:off x="7203125" y="110200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2" name="Shape 452"/>
          <p:cNvCxnSpPr>
            <a:stCxn id="446" idx="2"/>
            <a:endCxn id="440" idx="0"/>
          </p:cNvCxnSpPr>
          <p:nvPr/>
        </p:nvCxnSpPr>
        <p:spPr>
          <a:xfrm>
            <a:off x="7203125" y="1102000"/>
            <a:ext cx="0" cy="2685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3" name="Shape 453"/>
          <p:cNvSpPr txBox="1"/>
          <p:nvPr/>
        </p:nvSpPr>
        <p:spPr>
          <a:xfrm>
            <a:off x="8108775" y="2697650"/>
            <a:ext cx="8997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Dense </a:t>
            </a:r>
            <a:endParaRPr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Depth Map</a:t>
            </a:r>
            <a:endParaRPr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454" name="Shape 454"/>
          <p:cNvCxnSpPr/>
          <p:nvPr/>
        </p:nvCxnSpPr>
        <p:spPr>
          <a:xfrm>
            <a:off x="7203125" y="3705100"/>
            <a:ext cx="0" cy="2685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5" name="Shape 455"/>
          <p:cNvSpPr txBox="1"/>
          <p:nvPr/>
        </p:nvSpPr>
        <p:spPr>
          <a:xfrm>
            <a:off x="920550" y="4682800"/>
            <a:ext cx="73029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Goal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		</a:t>
            </a: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Related Work</a:t>
            </a:r>
            <a:r>
              <a:rPr b="1"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              </a:t>
            </a:r>
            <a:r>
              <a:rPr b="1"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Pipeline</a:t>
            </a: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		Results		Questions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	</a:t>
            </a:r>
            <a:endParaRPr sz="12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6" name="Shape 4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/>
          <p:nvPr/>
        </p:nvSpPr>
        <p:spPr>
          <a:xfrm>
            <a:off x="6574150" y="2653775"/>
            <a:ext cx="632700" cy="6327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Shape 462"/>
          <p:cNvSpPr/>
          <p:nvPr/>
        </p:nvSpPr>
        <p:spPr>
          <a:xfrm>
            <a:off x="6668950" y="2754475"/>
            <a:ext cx="632700" cy="6327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Shape 463"/>
          <p:cNvSpPr txBox="1"/>
          <p:nvPr>
            <p:ph type="title"/>
          </p:nvPr>
        </p:nvSpPr>
        <p:spPr>
          <a:xfrm>
            <a:off x="311700" y="445025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Experiment: Add more feature points</a:t>
            </a:r>
            <a:endParaRPr/>
          </a:p>
        </p:txBody>
      </p:sp>
      <p:sp>
        <p:nvSpPr>
          <p:cNvPr id="464" name="Shape 464"/>
          <p:cNvSpPr txBox="1"/>
          <p:nvPr/>
        </p:nvSpPr>
        <p:spPr>
          <a:xfrm>
            <a:off x="4418113" y="1455050"/>
            <a:ext cx="3552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5" name="Shape 465"/>
          <p:cNvSpPr txBox="1"/>
          <p:nvPr/>
        </p:nvSpPr>
        <p:spPr>
          <a:xfrm>
            <a:off x="6954538" y="1455050"/>
            <a:ext cx="4809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6" name="Shape 466"/>
          <p:cNvSpPr txBox="1"/>
          <p:nvPr/>
        </p:nvSpPr>
        <p:spPr>
          <a:xfrm>
            <a:off x="2092288" y="1497100"/>
            <a:ext cx="5250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7" name="Shape 467"/>
          <p:cNvSpPr txBox="1"/>
          <p:nvPr/>
        </p:nvSpPr>
        <p:spPr>
          <a:xfrm>
            <a:off x="920550" y="4682800"/>
            <a:ext cx="73029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Goal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		</a:t>
            </a: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Related Work</a:t>
            </a:r>
            <a:r>
              <a:rPr b="1"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              </a:t>
            </a: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Pipeline		</a:t>
            </a:r>
            <a:r>
              <a:rPr b="1"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Results</a:t>
            </a: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		Questions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	</a:t>
            </a:r>
            <a:endParaRPr sz="12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68" name="Shape 468"/>
          <p:cNvSpPr txBox="1"/>
          <p:nvPr/>
        </p:nvSpPr>
        <p:spPr>
          <a:xfrm>
            <a:off x="1860688" y="1954300"/>
            <a:ext cx="9882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122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Shape 469"/>
          <p:cNvSpPr txBox="1"/>
          <p:nvPr/>
        </p:nvSpPr>
        <p:spPr>
          <a:xfrm>
            <a:off x="335413" y="1847050"/>
            <a:ext cx="149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Features Per Frame (average)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0" name="Shape 470"/>
          <p:cNvSpPr txBox="1"/>
          <p:nvPr/>
        </p:nvSpPr>
        <p:spPr>
          <a:xfrm>
            <a:off x="3936313" y="1954300"/>
            <a:ext cx="13188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Shape 471"/>
          <p:cNvSpPr txBox="1"/>
          <p:nvPr/>
        </p:nvSpPr>
        <p:spPr>
          <a:xfrm>
            <a:off x="6634888" y="1954300"/>
            <a:ext cx="11202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182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2" name="Shape 472"/>
          <p:cNvCxnSpPr/>
          <p:nvPr/>
        </p:nvCxnSpPr>
        <p:spPr>
          <a:xfrm>
            <a:off x="570888" y="1878825"/>
            <a:ext cx="82377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3" name="Shape 473"/>
          <p:cNvSpPr txBox="1"/>
          <p:nvPr/>
        </p:nvSpPr>
        <p:spPr>
          <a:xfrm>
            <a:off x="335413" y="1256025"/>
            <a:ext cx="11952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Adjacent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Frames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74" name="Shape 474"/>
          <p:cNvCxnSpPr/>
          <p:nvPr/>
        </p:nvCxnSpPr>
        <p:spPr>
          <a:xfrm rot="10800000">
            <a:off x="1860875" y="1347875"/>
            <a:ext cx="0" cy="99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Shape 475"/>
          <p:cNvSpPr/>
          <p:nvPr/>
        </p:nvSpPr>
        <p:spPr>
          <a:xfrm>
            <a:off x="4210938" y="2969725"/>
            <a:ext cx="632700" cy="6327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Shape 476"/>
          <p:cNvSpPr/>
          <p:nvPr/>
        </p:nvSpPr>
        <p:spPr>
          <a:xfrm>
            <a:off x="4305738" y="3070425"/>
            <a:ext cx="632700" cy="6327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Shape 477"/>
          <p:cNvSpPr/>
          <p:nvPr/>
        </p:nvSpPr>
        <p:spPr>
          <a:xfrm>
            <a:off x="4412863" y="3177475"/>
            <a:ext cx="632700" cy="632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Shape 478"/>
          <p:cNvSpPr/>
          <p:nvPr/>
        </p:nvSpPr>
        <p:spPr>
          <a:xfrm>
            <a:off x="4492588" y="3291750"/>
            <a:ext cx="632700" cy="6327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Shape 479"/>
          <p:cNvSpPr/>
          <p:nvPr/>
        </p:nvSpPr>
        <p:spPr>
          <a:xfrm>
            <a:off x="4612063" y="3392875"/>
            <a:ext cx="632700" cy="6327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6788425" y="2874875"/>
            <a:ext cx="632700" cy="6327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Shape 481"/>
          <p:cNvSpPr/>
          <p:nvPr/>
        </p:nvSpPr>
        <p:spPr>
          <a:xfrm>
            <a:off x="6876250" y="2985625"/>
            <a:ext cx="632700" cy="6327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Shape 482"/>
          <p:cNvSpPr/>
          <p:nvPr/>
        </p:nvSpPr>
        <p:spPr>
          <a:xfrm>
            <a:off x="6983375" y="3092675"/>
            <a:ext cx="632700" cy="632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Shape 483"/>
          <p:cNvSpPr/>
          <p:nvPr/>
        </p:nvSpPr>
        <p:spPr>
          <a:xfrm>
            <a:off x="7063100" y="3206950"/>
            <a:ext cx="632700" cy="6327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Shape 484"/>
          <p:cNvSpPr/>
          <p:nvPr/>
        </p:nvSpPr>
        <p:spPr>
          <a:xfrm>
            <a:off x="7182575" y="3308075"/>
            <a:ext cx="632700" cy="6327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Shape 485"/>
          <p:cNvSpPr/>
          <p:nvPr/>
        </p:nvSpPr>
        <p:spPr>
          <a:xfrm>
            <a:off x="7301650" y="3406438"/>
            <a:ext cx="632700" cy="6327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Shape 486"/>
          <p:cNvSpPr/>
          <p:nvPr/>
        </p:nvSpPr>
        <p:spPr>
          <a:xfrm>
            <a:off x="7421125" y="3507563"/>
            <a:ext cx="632700" cy="6327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Shape 487"/>
          <p:cNvSpPr/>
          <p:nvPr/>
        </p:nvSpPr>
        <p:spPr>
          <a:xfrm>
            <a:off x="2037338" y="3131725"/>
            <a:ext cx="632700" cy="632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Shape 4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r>
              <a:rPr lang="en"/>
              <a:t>: 3D Reconstruction</a:t>
            </a:r>
            <a:endParaRPr/>
          </a:p>
        </p:txBody>
      </p:sp>
      <p:sp>
        <p:nvSpPr>
          <p:cNvPr id="494" name="Shape 494"/>
          <p:cNvSpPr txBox="1"/>
          <p:nvPr>
            <p:ph idx="1" type="body"/>
          </p:nvPr>
        </p:nvSpPr>
        <p:spPr>
          <a:xfrm>
            <a:off x="729450" y="2078875"/>
            <a:ext cx="8254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Shape 495"/>
          <p:cNvSpPr txBox="1"/>
          <p:nvPr>
            <p:ph idx="1" type="body"/>
          </p:nvPr>
        </p:nvSpPr>
        <p:spPr>
          <a:xfrm>
            <a:off x="485200" y="1757725"/>
            <a:ext cx="8254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96" name="Shape 4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521" y="1017721"/>
            <a:ext cx="1079235" cy="75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Shape 4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517" y="1945646"/>
            <a:ext cx="1079235" cy="75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Shape 4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649" y="3880087"/>
            <a:ext cx="1076968" cy="80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Shape 4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7638" y="2888413"/>
            <a:ext cx="1078992" cy="804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Shape 5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09400" y="1992143"/>
            <a:ext cx="2730000" cy="2347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Shape 501"/>
          <p:cNvPicPr preferRelativeResize="0"/>
          <p:nvPr/>
        </p:nvPicPr>
        <p:blipFill rotWithShape="1">
          <a:blip r:embed="rId8">
            <a:alphaModFix/>
          </a:blip>
          <a:srcRect b="0" l="23716" r="0" t="0"/>
          <a:stretch/>
        </p:blipFill>
        <p:spPr>
          <a:xfrm>
            <a:off x="671075" y="596138"/>
            <a:ext cx="2475450" cy="34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Shape 50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5400000">
            <a:off x="3425037" y="1937999"/>
            <a:ext cx="2719675" cy="2233576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Shape 503"/>
          <p:cNvSpPr txBox="1"/>
          <p:nvPr/>
        </p:nvSpPr>
        <p:spPr>
          <a:xfrm>
            <a:off x="2085900" y="1362500"/>
            <a:ext cx="16536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Side view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04" name="Shape 504"/>
          <p:cNvSpPr txBox="1"/>
          <p:nvPr/>
        </p:nvSpPr>
        <p:spPr>
          <a:xfrm>
            <a:off x="1595800" y="310050"/>
            <a:ext cx="16536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Front view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05" name="Shape 505"/>
          <p:cNvSpPr txBox="1"/>
          <p:nvPr/>
        </p:nvSpPr>
        <p:spPr>
          <a:xfrm>
            <a:off x="1164700" y="951925"/>
            <a:ext cx="16536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Full view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06" name="Shape 506"/>
          <p:cNvSpPr txBox="1"/>
          <p:nvPr/>
        </p:nvSpPr>
        <p:spPr>
          <a:xfrm>
            <a:off x="920550" y="4682800"/>
            <a:ext cx="73029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Goal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		</a:t>
            </a: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Related Work</a:t>
            </a:r>
            <a:r>
              <a:rPr b="1"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              </a:t>
            </a: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Pipeline		</a:t>
            </a:r>
            <a:r>
              <a:rPr b="1"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Results</a:t>
            </a: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		Questions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	</a:t>
            </a:r>
            <a:endParaRPr sz="12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07" name="Shape 5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Shape 5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Shape 5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5" name="Shape 5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18779" y="1071225"/>
            <a:ext cx="3589150" cy="313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Shape 5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5647" y="1530600"/>
            <a:ext cx="3323624" cy="25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Shape 5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8827" y="1346200"/>
            <a:ext cx="3052326" cy="27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Shape 5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Shape 5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5" name="Shape 5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525" y="1864725"/>
            <a:ext cx="1853375" cy="139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Shape 5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8000" y="1864725"/>
            <a:ext cx="1853366" cy="139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Shape 5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2475" y="1841875"/>
            <a:ext cx="1883834" cy="141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Shape 5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7395" y="1841875"/>
            <a:ext cx="1883825" cy="1412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Shape 5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Shape 5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6" name="Shape 5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9825" y="1777250"/>
            <a:ext cx="3048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Shape 5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1375" y="1777250"/>
            <a:ext cx="3048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Shape 5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Shape 5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11700" y="119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</a:rPr>
              <a:t>For an accurate 3D model you need accurate dense depth maps</a:t>
            </a:r>
            <a:endParaRPr>
              <a:solidFill>
                <a:srgbClr val="666666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</a:rPr>
              <a:t>Learning-based methods</a:t>
            </a:r>
            <a:endParaRPr>
              <a:solidFill>
                <a:srgbClr val="666666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</a:pPr>
            <a:r>
              <a:rPr lang="en">
                <a:solidFill>
                  <a:srgbClr val="666666"/>
                </a:solidFill>
              </a:rPr>
              <a:t>Using deep learning model to generate estimated depth maps</a:t>
            </a:r>
            <a:br>
              <a:rPr lang="en">
                <a:solidFill>
                  <a:srgbClr val="666666"/>
                </a:solidFill>
              </a:rPr>
            </a:br>
            <a:r>
              <a:rPr lang="en">
                <a:solidFill>
                  <a:srgbClr val="666666"/>
                </a:solidFill>
              </a:rPr>
              <a:t>	+ Obtains dense depth map, which could lead better 3D reconstruction</a:t>
            </a:r>
            <a:br>
              <a:rPr lang="en">
                <a:solidFill>
                  <a:srgbClr val="666666"/>
                </a:solidFill>
              </a:rPr>
            </a:br>
            <a:r>
              <a:rPr lang="en">
                <a:solidFill>
                  <a:srgbClr val="666666"/>
                </a:solidFill>
              </a:rPr>
              <a:t>	- Result is often not detailed enough</a:t>
            </a:r>
            <a:endParaRPr>
              <a:solidFill>
                <a:srgbClr val="666666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</a:rPr>
              <a:t>Optimization-based methods</a:t>
            </a:r>
            <a:endParaRPr>
              <a:solidFill>
                <a:srgbClr val="666666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</a:pPr>
            <a:r>
              <a:rPr lang="en">
                <a:solidFill>
                  <a:srgbClr val="666666"/>
                </a:solidFill>
              </a:rPr>
              <a:t>OpenMVG, COLMAP, AliceVision</a:t>
            </a:r>
            <a:endParaRPr>
              <a:solidFill>
                <a:srgbClr val="666666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Structure from Motion (SFM)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Obtain features from frames (e.g. SIFT)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Use features trajectories over frames to calculate camera pose</a:t>
            </a:r>
            <a:endParaRPr>
              <a:solidFill>
                <a:srgbClr val="666666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</a:pPr>
            <a:r>
              <a:rPr lang="en">
                <a:solidFill>
                  <a:srgbClr val="666666"/>
                </a:solidFill>
              </a:rPr>
              <a:t>Generating better 3D reconstruction result, but time-consuming</a:t>
            </a:r>
            <a:endParaRPr>
              <a:solidFill>
                <a:srgbClr val="666666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Shape 76"/>
          <p:cNvSpPr txBox="1"/>
          <p:nvPr/>
        </p:nvSpPr>
        <p:spPr>
          <a:xfrm>
            <a:off x="920550" y="4682800"/>
            <a:ext cx="73029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Goal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		</a:t>
            </a:r>
            <a:r>
              <a:rPr b="1"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Related Work 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              </a:t>
            </a: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Pipeline		Results		Questions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	</a:t>
            </a:r>
            <a:endParaRPr sz="12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1803625" y="1622775"/>
            <a:ext cx="1791900" cy="2448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B6D7A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83" name="Shape 83"/>
          <p:cNvSpPr/>
          <p:nvPr/>
        </p:nvSpPr>
        <p:spPr>
          <a:xfrm>
            <a:off x="2052900" y="2545275"/>
            <a:ext cx="1335000" cy="65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4" name="Shape 84"/>
          <p:cNvSpPr/>
          <p:nvPr/>
        </p:nvSpPr>
        <p:spPr>
          <a:xfrm>
            <a:off x="3844775" y="2517675"/>
            <a:ext cx="1335000" cy="65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5" name="Shape 85"/>
          <p:cNvSpPr/>
          <p:nvPr/>
        </p:nvSpPr>
        <p:spPr>
          <a:xfrm>
            <a:off x="5669350" y="2517675"/>
            <a:ext cx="1335000" cy="65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6" name="Shape 86"/>
          <p:cNvSpPr txBox="1"/>
          <p:nvPr/>
        </p:nvSpPr>
        <p:spPr>
          <a:xfrm>
            <a:off x="2070000" y="2606075"/>
            <a:ext cx="13008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Sparse Depth Estimation</a:t>
            </a:r>
            <a:endParaRPr b="1" sz="12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7" name="Shape 87"/>
          <p:cNvSpPr txBox="1"/>
          <p:nvPr/>
        </p:nvSpPr>
        <p:spPr>
          <a:xfrm>
            <a:off x="5694950" y="2557475"/>
            <a:ext cx="13008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3D </a:t>
            </a:r>
            <a:endParaRPr b="1" sz="12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Reconstruction</a:t>
            </a:r>
            <a:endParaRPr b="1" sz="12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8" name="Shape 88"/>
          <p:cNvSpPr txBox="1"/>
          <p:nvPr/>
        </p:nvSpPr>
        <p:spPr>
          <a:xfrm>
            <a:off x="3694025" y="2557475"/>
            <a:ext cx="16365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Sparse to </a:t>
            </a:r>
            <a:endParaRPr b="1" sz="12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Dense</a:t>
            </a:r>
            <a:endParaRPr b="1" sz="12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9" name="Shape 89"/>
          <p:cNvSpPr txBox="1"/>
          <p:nvPr/>
        </p:nvSpPr>
        <p:spPr>
          <a:xfrm>
            <a:off x="654675" y="2661575"/>
            <a:ext cx="8997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Monocular </a:t>
            </a:r>
            <a:endParaRPr b="1"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images</a:t>
            </a:r>
            <a:endParaRPr b="1"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90" name="Shape 90"/>
          <p:cNvCxnSpPr>
            <a:stCxn id="83" idx="0"/>
            <a:endCxn id="84" idx="0"/>
          </p:cNvCxnSpPr>
          <p:nvPr/>
        </p:nvCxnSpPr>
        <p:spPr>
          <a:xfrm rot="-5400000">
            <a:off x="3602550" y="1635525"/>
            <a:ext cx="27600" cy="1791900"/>
          </a:xfrm>
          <a:prstGeom prst="curvedConnector3">
            <a:avLst>
              <a:gd fmla="val 962772" name="adj1"/>
            </a:avLst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" name="Shape 91"/>
          <p:cNvSpPr txBox="1"/>
          <p:nvPr/>
        </p:nvSpPr>
        <p:spPr>
          <a:xfrm>
            <a:off x="3166500" y="1840875"/>
            <a:ext cx="8997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Sparse</a:t>
            </a:r>
            <a:endParaRPr b="1"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Depth Map</a:t>
            </a:r>
            <a:endParaRPr b="1"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2" name="Shape 92"/>
          <p:cNvSpPr txBox="1"/>
          <p:nvPr/>
        </p:nvSpPr>
        <p:spPr>
          <a:xfrm>
            <a:off x="7343175" y="2680875"/>
            <a:ext cx="8562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3D Model</a:t>
            </a:r>
            <a:endParaRPr b="1"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93" name="Shape 93"/>
          <p:cNvCxnSpPr>
            <a:stCxn id="89" idx="2"/>
            <a:endCxn id="89" idx="2"/>
          </p:cNvCxnSpPr>
          <p:nvPr/>
        </p:nvCxnSpPr>
        <p:spPr>
          <a:xfrm>
            <a:off x="1104525" y="31235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Shape 94"/>
          <p:cNvCxnSpPr>
            <a:stCxn id="89" idx="3"/>
            <a:endCxn id="86" idx="1"/>
          </p:cNvCxnSpPr>
          <p:nvPr/>
        </p:nvCxnSpPr>
        <p:spPr>
          <a:xfrm>
            <a:off x="1554375" y="2892575"/>
            <a:ext cx="515700" cy="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" name="Shape 95"/>
          <p:cNvSpPr txBox="1"/>
          <p:nvPr/>
        </p:nvSpPr>
        <p:spPr>
          <a:xfrm>
            <a:off x="4958400" y="1840875"/>
            <a:ext cx="8997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Dense </a:t>
            </a:r>
            <a:endParaRPr b="1"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Depth Map</a:t>
            </a:r>
            <a:endParaRPr b="1"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96" name="Shape 96"/>
          <p:cNvCxnSpPr>
            <a:stCxn id="87" idx="3"/>
            <a:endCxn id="92" idx="1"/>
          </p:cNvCxnSpPr>
          <p:nvPr/>
        </p:nvCxnSpPr>
        <p:spPr>
          <a:xfrm>
            <a:off x="6995750" y="2843975"/>
            <a:ext cx="347400" cy="27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" name="Shape 97"/>
          <p:cNvCxnSpPr/>
          <p:nvPr/>
        </p:nvCxnSpPr>
        <p:spPr>
          <a:xfrm rot="-5400000">
            <a:off x="5394450" y="1635525"/>
            <a:ext cx="27600" cy="1791900"/>
          </a:xfrm>
          <a:prstGeom prst="curvedConnector3">
            <a:avLst>
              <a:gd fmla="val 962772" name="adj1"/>
            </a:avLst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" name="Shape 98"/>
          <p:cNvSpPr txBox="1"/>
          <p:nvPr/>
        </p:nvSpPr>
        <p:spPr>
          <a:xfrm>
            <a:off x="920550" y="4682800"/>
            <a:ext cx="73029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Goal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		</a:t>
            </a: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Related Work</a:t>
            </a:r>
            <a:r>
              <a:rPr b="1"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              </a:t>
            </a:r>
            <a:r>
              <a:rPr b="1"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Pipeline</a:t>
            </a: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		Results		Questions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	</a:t>
            </a:r>
            <a:endParaRPr sz="12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9" name="Shape 99"/>
          <p:cNvSpPr txBox="1"/>
          <p:nvPr/>
        </p:nvSpPr>
        <p:spPr>
          <a:xfrm>
            <a:off x="1892875" y="1298950"/>
            <a:ext cx="16134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Structure From Motion</a:t>
            </a:r>
            <a:endParaRPr sz="1000">
              <a:solidFill>
                <a:srgbClr val="B6D7A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3632425" y="1622775"/>
            <a:ext cx="1791900" cy="2448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B6D7A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01" name="Shape 101"/>
          <p:cNvSpPr txBox="1"/>
          <p:nvPr/>
        </p:nvSpPr>
        <p:spPr>
          <a:xfrm>
            <a:off x="3810775" y="1298950"/>
            <a:ext cx="14352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Learning Based</a:t>
            </a:r>
            <a:endParaRPr sz="1000">
              <a:solidFill>
                <a:srgbClr val="B6D7A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" name="Shape 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Pipeline: a hybrid of SFM and Learning Based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Shape 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311700" y="445025"/>
            <a:ext cx="584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Sparse Depth Estimation</a:t>
            </a:r>
            <a:endParaRPr/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311700" y="1152475"/>
            <a:ext cx="575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Track features </a:t>
            </a:r>
            <a:r>
              <a:rPr lang="en"/>
              <a:t>over consecutive frames by feature matching</a:t>
            </a:r>
            <a:endParaRPr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Estimate camera pose from matched features</a:t>
            </a:r>
            <a:endParaRPr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Triangulate 3D points from feature matches and camera poses</a:t>
            </a:r>
            <a:endParaRPr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 3D points on 2D image planes to get sparse depth map</a:t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xperimented with ARKit and ORB-SLAM2</a:t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6535625" y="1370500"/>
            <a:ext cx="1335000" cy="6582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535625" y="2208700"/>
            <a:ext cx="1335000" cy="65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2" name="Shape 112"/>
          <p:cNvSpPr/>
          <p:nvPr/>
        </p:nvSpPr>
        <p:spPr>
          <a:xfrm>
            <a:off x="6535625" y="3046900"/>
            <a:ext cx="1335000" cy="65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3" name="Shape 113"/>
          <p:cNvSpPr txBox="1"/>
          <p:nvPr/>
        </p:nvSpPr>
        <p:spPr>
          <a:xfrm>
            <a:off x="6552725" y="1431300"/>
            <a:ext cx="13008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Sparse Depth Estimation</a:t>
            </a:r>
            <a:endParaRPr b="1" sz="12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4" name="Shape 114"/>
          <p:cNvSpPr txBox="1"/>
          <p:nvPr/>
        </p:nvSpPr>
        <p:spPr>
          <a:xfrm>
            <a:off x="6384875" y="2248500"/>
            <a:ext cx="16365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Sparse to </a:t>
            </a:r>
            <a:endParaRPr b="1" sz="12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Dense</a:t>
            </a:r>
            <a:endParaRPr b="1" sz="12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5" name="Shape 115"/>
          <p:cNvSpPr txBox="1"/>
          <p:nvPr/>
        </p:nvSpPr>
        <p:spPr>
          <a:xfrm>
            <a:off x="6426725" y="3071300"/>
            <a:ext cx="15528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3D </a:t>
            </a:r>
            <a:endParaRPr b="1" sz="12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Reconstruction</a:t>
            </a:r>
            <a:endParaRPr b="1" sz="12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6" name="Shape 116"/>
          <p:cNvSpPr txBox="1"/>
          <p:nvPr/>
        </p:nvSpPr>
        <p:spPr>
          <a:xfrm>
            <a:off x="6603575" y="640000"/>
            <a:ext cx="11991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Monocular </a:t>
            </a:r>
            <a:endParaRPr b="1"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images</a:t>
            </a:r>
            <a:endParaRPr b="1"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117" name="Shape 117"/>
          <p:cNvCxnSpPr/>
          <p:nvPr/>
        </p:nvCxnSpPr>
        <p:spPr>
          <a:xfrm flipH="1">
            <a:off x="7853525" y="1736000"/>
            <a:ext cx="17100" cy="819900"/>
          </a:xfrm>
          <a:prstGeom prst="curvedConnector3">
            <a:avLst>
              <a:gd fmla="val -1392544" name="adj1"/>
            </a:avLst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" name="Shape 118"/>
          <p:cNvCxnSpPr/>
          <p:nvPr/>
        </p:nvCxnSpPr>
        <p:spPr>
          <a:xfrm flipH="1">
            <a:off x="7853525" y="2574200"/>
            <a:ext cx="17100" cy="819900"/>
          </a:xfrm>
          <a:prstGeom prst="curvedConnector3">
            <a:avLst>
              <a:gd fmla="val -1392544" name="adj1"/>
            </a:avLst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" name="Shape 119"/>
          <p:cNvSpPr txBox="1"/>
          <p:nvPr/>
        </p:nvSpPr>
        <p:spPr>
          <a:xfrm>
            <a:off x="8108775" y="1859450"/>
            <a:ext cx="8997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Sparse</a:t>
            </a:r>
            <a:endParaRPr b="1"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Depth Map</a:t>
            </a:r>
            <a:endParaRPr b="1"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0" name="Shape 120"/>
          <p:cNvSpPr txBox="1"/>
          <p:nvPr/>
        </p:nvSpPr>
        <p:spPr>
          <a:xfrm>
            <a:off x="6603575" y="3930500"/>
            <a:ext cx="11991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3D Model</a:t>
            </a:r>
            <a:endParaRPr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121" name="Shape 121"/>
          <p:cNvCxnSpPr>
            <a:stCxn id="116" idx="2"/>
            <a:endCxn id="116" idx="2"/>
          </p:cNvCxnSpPr>
          <p:nvPr/>
        </p:nvCxnSpPr>
        <p:spPr>
          <a:xfrm>
            <a:off x="7203125" y="110200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Shape 122"/>
          <p:cNvCxnSpPr>
            <a:stCxn id="116" idx="2"/>
            <a:endCxn id="110" idx="0"/>
          </p:cNvCxnSpPr>
          <p:nvPr/>
        </p:nvCxnSpPr>
        <p:spPr>
          <a:xfrm>
            <a:off x="7203125" y="1102000"/>
            <a:ext cx="0" cy="2685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" name="Shape 123"/>
          <p:cNvSpPr txBox="1"/>
          <p:nvPr/>
        </p:nvSpPr>
        <p:spPr>
          <a:xfrm>
            <a:off x="8108775" y="2697650"/>
            <a:ext cx="8997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Dense </a:t>
            </a:r>
            <a:endParaRPr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Depth Map</a:t>
            </a:r>
            <a:endParaRPr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124" name="Shape 124"/>
          <p:cNvCxnSpPr/>
          <p:nvPr/>
        </p:nvCxnSpPr>
        <p:spPr>
          <a:xfrm>
            <a:off x="7203125" y="3705100"/>
            <a:ext cx="0" cy="2685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" name="Shape 125"/>
          <p:cNvSpPr txBox="1"/>
          <p:nvPr/>
        </p:nvSpPr>
        <p:spPr>
          <a:xfrm>
            <a:off x="920550" y="4682800"/>
            <a:ext cx="73029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Goal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		</a:t>
            </a: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Related Work</a:t>
            </a:r>
            <a:r>
              <a:rPr b="1"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              </a:t>
            </a:r>
            <a:r>
              <a:rPr b="1"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Pipeline</a:t>
            </a: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		Results		Questions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	</a:t>
            </a:r>
            <a:endParaRPr sz="12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/>
        </p:nvSpPr>
        <p:spPr>
          <a:xfrm>
            <a:off x="920550" y="4682800"/>
            <a:ext cx="73029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Goal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		</a:t>
            </a: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Related Work</a:t>
            </a:r>
            <a:r>
              <a:rPr b="1"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              </a:t>
            </a:r>
            <a:r>
              <a:rPr b="1"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Pipeline</a:t>
            </a: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		Results		Questions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	</a:t>
            </a:r>
            <a:endParaRPr sz="12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446751" y="53863"/>
            <a:ext cx="3617000" cy="571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" name="Shape 134"/>
          <p:cNvSpPr txBox="1"/>
          <p:nvPr>
            <p:ph type="title"/>
          </p:nvPr>
        </p:nvSpPr>
        <p:spPr>
          <a:xfrm>
            <a:off x="311700" y="445025"/>
            <a:ext cx="58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ARKit Point Cloud Construction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6535625" y="1370500"/>
            <a:ext cx="1335000" cy="6582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6" name="Shape 136"/>
          <p:cNvSpPr/>
          <p:nvPr/>
        </p:nvSpPr>
        <p:spPr>
          <a:xfrm>
            <a:off x="6535625" y="2208700"/>
            <a:ext cx="1335000" cy="65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6535625" y="3046900"/>
            <a:ext cx="1335000" cy="65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8" name="Shape 138"/>
          <p:cNvSpPr txBox="1"/>
          <p:nvPr/>
        </p:nvSpPr>
        <p:spPr>
          <a:xfrm>
            <a:off x="6552725" y="1431300"/>
            <a:ext cx="13008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Sparse Depth Estimation</a:t>
            </a:r>
            <a:endParaRPr b="1" sz="12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9" name="Shape 139"/>
          <p:cNvSpPr txBox="1"/>
          <p:nvPr/>
        </p:nvSpPr>
        <p:spPr>
          <a:xfrm>
            <a:off x="6384875" y="2248500"/>
            <a:ext cx="16365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Sparse to </a:t>
            </a:r>
            <a:endParaRPr b="1" sz="12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Dense</a:t>
            </a:r>
            <a:endParaRPr b="1" sz="12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0" name="Shape 140"/>
          <p:cNvSpPr txBox="1"/>
          <p:nvPr/>
        </p:nvSpPr>
        <p:spPr>
          <a:xfrm>
            <a:off x="6426725" y="3071300"/>
            <a:ext cx="15528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3D </a:t>
            </a:r>
            <a:endParaRPr b="1" sz="12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Reconstruction</a:t>
            </a:r>
            <a:endParaRPr b="1" sz="12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1" name="Shape 141"/>
          <p:cNvSpPr txBox="1"/>
          <p:nvPr/>
        </p:nvSpPr>
        <p:spPr>
          <a:xfrm>
            <a:off x="6603575" y="640000"/>
            <a:ext cx="11991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Monocular </a:t>
            </a:r>
            <a:endParaRPr b="1"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images</a:t>
            </a:r>
            <a:endParaRPr b="1"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142" name="Shape 142"/>
          <p:cNvCxnSpPr/>
          <p:nvPr/>
        </p:nvCxnSpPr>
        <p:spPr>
          <a:xfrm flipH="1">
            <a:off x="7853525" y="1736000"/>
            <a:ext cx="17100" cy="819900"/>
          </a:xfrm>
          <a:prstGeom prst="curvedConnector3">
            <a:avLst>
              <a:gd fmla="val -1392544" name="adj1"/>
            </a:avLst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3" name="Shape 143"/>
          <p:cNvCxnSpPr/>
          <p:nvPr/>
        </p:nvCxnSpPr>
        <p:spPr>
          <a:xfrm flipH="1">
            <a:off x="7853525" y="2574200"/>
            <a:ext cx="17100" cy="819900"/>
          </a:xfrm>
          <a:prstGeom prst="curvedConnector3">
            <a:avLst>
              <a:gd fmla="val -1392544" name="adj1"/>
            </a:avLst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" name="Shape 144"/>
          <p:cNvSpPr txBox="1"/>
          <p:nvPr/>
        </p:nvSpPr>
        <p:spPr>
          <a:xfrm>
            <a:off x="8108775" y="1859450"/>
            <a:ext cx="8997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Sparse</a:t>
            </a:r>
            <a:endParaRPr b="1"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Depth Map</a:t>
            </a:r>
            <a:endParaRPr b="1"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5" name="Shape 145"/>
          <p:cNvSpPr txBox="1"/>
          <p:nvPr/>
        </p:nvSpPr>
        <p:spPr>
          <a:xfrm>
            <a:off x="6603575" y="3930500"/>
            <a:ext cx="11991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3D Model</a:t>
            </a:r>
            <a:endParaRPr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146" name="Shape 146"/>
          <p:cNvCxnSpPr>
            <a:stCxn id="141" idx="2"/>
            <a:endCxn id="141" idx="2"/>
          </p:cNvCxnSpPr>
          <p:nvPr/>
        </p:nvCxnSpPr>
        <p:spPr>
          <a:xfrm>
            <a:off x="7203125" y="110200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Shape 147"/>
          <p:cNvCxnSpPr>
            <a:stCxn id="141" idx="2"/>
            <a:endCxn id="135" idx="0"/>
          </p:cNvCxnSpPr>
          <p:nvPr/>
        </p:nvCxnSpPr>
        <p:spPr>
          <a:xfrm>
            <a:off x="7203125" y="1102000"/>
            <a:ext cx="0" cy="2685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8" name="Shape 148"/>
          <p:cNvSpPr txBox="1"/>
          <p:nvPr/>
        </p:nvSpPr>
        <p:spPr>
          <a:xfrm>
            <a:off x="8108775" y="2697650"/>
            <a:ext cx="8997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Dense </a:t>
            </a:r>
            <a:endParaRPr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Depth Map</a:t>
            </a:r>
            <a:endParaRPr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149" name="Shape 149"/>
          <p:cNvCxnSpPr/>
          <p:nvPr/>
        </p:nvCxnSpPr>
        <p:spPr>
          <a:xfrm>
            <a:off x="7203125" y="3705100"/>
            <a:ext cx="0" cy="2685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ORB-SLAM Point Cloud Construction</a:t>
            </a:r>
            <a:endParaRPr/>
          </a:p>
        </p:txBody>
      </p:sp>
      <p:sp>
        <p:nvSpPr>
          <p:cNvPr id="155" name="Shape 155"/>
          <p:cNvSpPr txBox="1"/>
          <p:nvPr/>
        </p:nvSpPr>
        <p:spPr>
          <a:xfrm>
            <a:off x="920550" y="4682800"/>
            <a:ext cx="73029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Goal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		</a:t>
            </a: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Related Work</a:t>
            </a:r>
            <a:r>
              <a:rPr b="1"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              </a:t>
            </a:r>
            <a:r>
              <a:rPr b="1"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Pipeline</a:t>
            </a: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		Results		Questions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	</a:t>
            </a:r>
            <a:endParaRPr sz="12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8" y="1489725"/>
            <a:ext cx="7385525" cy="25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Shape 158"/>
          <p:cNvSpPr/>
          <p:nvPr/>
        </p:nvSpPr>
        <p:spPr>
          <a:xfrm>
            <a:off x="6535625" y="1370500"/>
            <a:ext cx="1335000" cy="6582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6535625" y="2208700"/>
            <a:ext cx="1335000" cy="65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0" name="Shape 160"/>
          <p:cNvSpPr/>
          <p:nvPr/>
        </p:nvSpPr>
        <p:spPr>
          <a:xfrm>
            <a:off x="6535625" y="3046900"/>
            <a:ext cx="1335000" cy="65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1" name="Shape 161"/>
          <p:cNvSpPr txBox="1"/>
          <p:nvPr/>
        </p:nvSpPr>
        <p:spPr>
          <a:xfrm>
            <a:off x="6552725" y="1431300"/>
            <a:ext cx="13008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Sparse Depth Estimation</a:t>
            </a:r>
            <a:endParaRPr b="1" sz="12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2" name="Shape 162"/>
          <p:cNvSpPr txBox="1"/>
          <p:nvPr/>
        </p:nvSpPr>
        <p:spPr>
          <a:xfrm>
            <a:off x="6384875" y="2248500"/>
            <a:ext cx="16365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Sparse to </a:t>
            </a:r>
            <a:endParaRPr b="1" sz="12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Dense</a:t>
            </a:r>
            <a:endParaRPr b="1" sz="12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3" name="Shape 163"/>
          <p:cNvSpPr txBox="1"/>
          <p:nvPr/>
        </p:nvSpPr>
        <p:spPr>
          <a:xfrm>
            <a:off x="6426725" y="3071300"/>
            <a:ext cx="15528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3D </a:t>
            </a:r>
            <a:endParaRPr b="1" sz="12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Reconstruction</a:t>
            </a:r>
            <a:endParaRPr b="1" sz="12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4" name="Shape 164"/>
          <p:cNvSpPr txBox="1"/>
          <p:nvPr/>
        </p:nvSpPr>
        <p:spPr>
          <a:xfrm>
            <a:off x="6603575" y="640000"/>
            <a:ext cx="11991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Monocular </a:t>
            </a:r>
            <a:endParaRPr b="1"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images</a:t>
            </a:r>
            <a:endParaRPr b="1"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165" name="Shape 165"/>
          <p:cNvCxnSpPr/>
          <p:nvPr/>
        </p:nvCxnSpPr>
        <p:spPr>
          <a:xfrm flipH="1">
            <a:off x="7853525" y="1736000"/>
            <a:ext cx="17100" cy="819900"/>
          </a:xfrm>
          <a:prstGeom prst="curvedConnector3">
            <a:avLst>
              <a:gd fmla="val -1392544" name="adj1"/>
            </a:avLst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" name="Shape 166"/>
          <p:cNvCxnSpPr/>
          <p:nvPr/>
        </p:nvCxnSpPr>
        <p:spPr>
          <a:xfrm flipH="1">
            <a:off x="7853525" y="2574200"/>
            <a:ext cx="17100" cy="819900"/>
          </a:xfrm>
          <a:prstGeom prst="curvedConnector3">
            <a:avLst>
              <a:gd fmla="val -1392544" name="adj1"/>
            </a:avLst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" name="Shape 167"/>
          <p:cNvSpPr txBox="1"/>
          <p:nvPr/>
        </p:nvSpPr>
        <p:spPr>
          <a:xfrm>
            <a:off x="8108775" y="1859450"/>
            <a:ext cx="8997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Sparse</a:t>
            </a:r>
            <a:endParaRPr b="1"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Depth Map</a:t>
            </a:r>
            <a:endParaRPr b="1"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8" name="Shape 168"/>
          <p:cNvSpPr txBox="1"/>
          <p:nvPr/>
        </p:nvSpPr>
        <p:spPr>
          <a:xfrm>
            <a:off x="6603575" y="3930500"/>
            <a:ext cx="11991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3D Model</a:t>
            </a:r>
            <a:endParaRPr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169" name="Shape 169"/>
          <p:cNvCxnSpPr>
            <a:stCxn id="164" idx="2"/>
            <a:endCxn id="164" idx="2"/>
          </p:cNvCxnSpPr>
          <p:nvPr/>
        </p:nvCxnSpPr>
        <p:spPr>
          <a:xfrm>
            <a:off x="7203125" y="110200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Shape 170"/>
          <p:cNvCxnSpPr>
            <a:stCxn id="164" idx="2"/>
            <a:endCxn id="158" idx="0"/>
          </p:cNvCxnSpPr>
          <p:nvPr/>
        </p:nvCxnSpPr>
        <p:spPr>
          <a:xfrm>
            <a:off x="7203125" y="1102000"/>
            <a:ext cx="0" cy="2685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" name="Shape 171"/>
          <p:cNvSpPr txBox="1"/>
          <p:nvPr/>
        </p:nvSpPr>
        <p:spPr>
          <a:xfrm>
            <a:off x="8108775" y="2697650"/>
            <a:ext cx="8997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Dense </a:t>
            </a:r>
            <a:endParaRPr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Depth Map</a:t>
            </a:r>
            <a:endParaRPr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172" name="Shape 172"/>
          <p:cNvCxnSpPr/>
          <p:nvPr/>
        </p:nvCxnSpPr>
        <p:spPr>
          <a:xfrm>
            <a:off x="7203125" y="3705100"/>
            <a:ext cx="0" cy="2685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Sparse to Dense Network </a:t>
            </a:r>
            <a:r>
              <a:rPr lang="en" sz="1200">
                <a:solidFill>
                  <a:srgbClr val="4343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By Ma, F., &amp; Karaman, S. (2017). 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6535625" y="1370500"/>
            <a:ext cx="1335000" cy="65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6535625" y="2208700"/>
            <a:ext cx="1335000" cy="6582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6535625" y="3046900"/>
            <a:ext cx="1335000" cy="65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6552725" y="1431300"/>
            <a:ext cx="13008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Sparse Depth Estimation</a:t>
            </a:r>
            <a:endParaRPr b="1" sz="12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6384875" y="2248500"/>
            <a:ext cx="16365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Sparse to </a:t>
            </a:r>
            <a:endParaRPr b="1" sz="12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Dense</a:t>
            </a:r>
            <a:endParaRPr b="1" sz="12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3" name="Shape 183"/>
          <p:cNvSpPr txBox="1"/>
          <p:nvPr/>
        </p:nvSpPr>
        <p:spPr>
          <a:xfrm>
            <a:off x="6426725" y="3071300"/>
            <a:ext cx="15528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3D </a:t>
            </a:r>
            <a:endParaRPr b="1" sz="12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Reconstruction</a:t>
            </a:r>
            <a:endParaRPr b="1" sz="12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4" name="Shape 184"/>
          <p:cNvSpPr txBox="1"/>
          <p:nvPr/>
        </p:nvSpPr>
        <p:spPr>
          <a:xfrm>
            <a:off x="6603575" y="640000"/>
            <a:ext cx="11991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Monocular </a:t>
            </a:r>
            <a:endParaRPr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images</a:t>
            </a:r>
            <a:endParaRPr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185" name="Shape 185"/>
          <p:cNvCxnSpPr/>
          <p:nvPr/>
        </p:nvCxnSpPr>
        <p:spPr>
          <a:xfrm flipH="1">
            <a:off x="7853525" y="1736000"/>
            <a:ext cx="17100" cy="819900"/>
          </a:xfrm>
          <a:prstGeom prst="curvedConnector3">
            <a:avLst>
              <a:gd fmla="val -1392544" name="adj1"/>
            </a:avLst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" name="Shape 186"/>
          <p:cNvCxnSpPr/>
          <p:nvPr/>
        </p:nvCxnSpPr>
        <p:spPr>
          <a:xfrm flipH="1">
            <a:off x="7853525" y="2574200"/>
            <a:ext cx="17100" cy="819900"/>
          </a:xfrm>
          <a:prstGeom prst="curvedConnector3">
            <a:avLst>
              <a:gd fmla="val -1392544" name="adj1"/>
            </a:avLst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" name="Shape 187"/>
          <p:cNvSpPr txBox="1"/>
          <p:nvPr/>
        </p:nvSpPr>
        <p:spPr>
          <a:xfrm>
            <a:off x="8108775" y="1859450"/>
            <a:ext cx="8997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Sparse</a:t>
            </a:r>
            <a:endParaRPr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Depth Map</a:t>
            </a:r>
            <a:endParaRPr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8" name="Shape 188"/>
          <p:cNvSpPr txBox="1"/>
          <p:nvPr/>
        </p:nvSpPr>
        <p:spPr>
          <a:xfrm>
            <a:off x="6603575" y="3930500"/>
            <a:ext cx="11991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3D Model</a:t>
            </a:r>
            <a:endParaRPr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189" name="Shape 189"/>
          <p:cNvCxnSpPr>
            <a:stCxn id="184" idx="2"/>
            <a:endCxn id="184" idx="2"/>
          </p:cNvCxnSpPr>
          <p:nvPr/>
        </p:nvCxnSpPr>
        <p:spPr>
          <a:xfrm>
            <a:off x="7203125" y="110200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Shape 190"/>
          <p:cNvCxnSpPr>
            <a:stCxn id="184" idx="2"/>
            <a:endCxn id="178" idx="0"/>
          </p:cNvCxnSpPr>
          <p:nvPr/>
        </p:nvCxnSpPr>
        <p:spPr>
          <a:xfrm>
            <a:off x="7203125" y="1102000"/>
            <a:ext cx="0" cy="2685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1" name="Shape 191"/>
          <p:cNvSpPr txBox="1"/>
          <p:nvPr/>
        </p:nvSpPr>
        <p:spPr>
          <a:xfrm>
            <a:off x="8108775" y="2697650"/>
            <a:ext cx="8997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Dense </a:t>
            </a:r>
            <a:endParaRPr b="1"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Depth Map</a:t>
            </a:r>
            <a:endParaRPr b="1"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192" name="Shape 192"/>
          <p:cNvCxnSpPr/>
          <p:nvPr/>
        </p:nvCxnSpPr>
        <p:spPr>
          <a:xfrm>
            <a:off x="7203125" y="3705100"/>
            <a:ext cx="0" cy="2685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" name="Shape 193"/>
          <p:cNvSpPr txBox="1"/>
          <p:nvPr/>
        </p:nvSpPr>
        <p:spPr>
          <a:xfrm>
            <a:off x="920550" y="4682800"/>
            <a:ext cx="73029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Goal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		</a:t>
            </a: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Related Work</a:t>
            </a:r>
            <a:r>
              <a:rPr b="1"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              </a:t>
            </a:r>
            <a:r>
              <a:rPr b="1"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Pipeline</a:t>
            </a: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		Results		Questions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	</a:t>
            </a:r>
            <a:endParaRPr sz="12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550" y="3211862"/>
            <a:ext cx="1776550" cy="1210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" name="Shape 195"/>
          <p:cNvCxnSpPr/>
          <p:nvPr/>
        </p:nvCxnSpPr>
        <p:spPr>
          <a:xfrm>
            <a:off x="2923641" y="3019442"/>
            <a:ext cx="62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6" name="Shape 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1647" y="2375542"/>
            <a:ext cx="1741416" cy="1306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4475" y="1545738"/>
            <a:ext cx="1708690" cy="121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 txBox="1"/>
          <p:nvPr/>
        </p:nvSpPr>
        <p:spPr>
          <a:xfrm>
            <a:off x="1544235" y="2682948"/>
            <a:ext cx="5292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+</a:t>
            </a:r>
            <a:endParaRPr sz="3000"/>
          </a:p>
        </p:txBody>
      </p:sp>
      <p:sp>
        <p:nvSpPr>
          <p:cNvPr id="199" name="Shape 199"/>
          <p:cNvSpPr txBox="1"/>
          <p:nvPr/>
        </p:nvSpPr>
        <p:spPr>
          <a:xfrm>
            <a:off x="1111925" y="1179138"/>
            <a:ext cx="13938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RGB Image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0" name="Shape 200"/>
          <p:cNvSpPr txBox="1"/>
          <p:nvPr/>
        </p:nvSpPr>
        <p:spPr>
          <a:xfrm>
            <a:off x="874050" y="4298300"/>
            <a:ext cx="20496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Sparse Depth Map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1" name="Shape 201"/>
          <p:cNvSpPr txBox="1"/>
          <p:nvPr/>
        </p:nvSpPr>
        <p:spPr>
          <a:xfrm>
            <a:off x="3721028" y="3541900"/>
            <a:ext cx="20496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Dense Depth Map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2" name="Shape 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3D Reconstruction</a:t>
            </a:r>
            <a:endParaRPr/>
          </a:p>
        </p:txBody>
      </p:sp>
      <p:sp>
        <p:nvSpPr>
          <p:cNvPr id="208" name="Shape 208"/>
          <p:cNvSpPr txBox="1"/>
          <p:nvPr/>
        </p:nvSpPr>
        <p:spPr>
          <a:xfrm>
            <a:off x="920550" y="4682800"/>
            <a:ext cx="73029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Goal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		</a:t>
            </a: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Related Work</a:t>
            </a:r>
            <a:r>
              <a:rPr b="1"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              </a:t>
            </a:r>
            <a:r>
              <a:rPr b="1"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Pipeline</a:t>
            </a:r>
            <a:r>
              <a:rPr lang="en" sz="1200">
                <a:solidFill>
                  <a:srgbClr val="D9EAD3"/>
                </a:solidFill>
                <a:latin typeface="Karla"/>
                <a:ea typeface="Karla"/>
                <a:cs typeface="Karla"/>
                <a:sym typeface="Karla"/>
              </a:rPr>
              <a:t>		Results		Questions</a:t>
            </a:r>
            <a:r>
              <a:rPr lang="en" sz="12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	</a:t>
            </a:r>
            <a:endParaRPr sz="12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6535625" y="1370500"/>
            <a:ext cx="1335000" cy="65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6535625" y="2208700"/>
            <a:ext cx="1335000" cy="65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6535625" y="3046900"/>
            <a:ext cx="1335000" cy="6582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2" name="Shape 212"/>
          <p:cNvSpPr txBox="1"/>
          <p:nvPr/>
        </p:nvSpPr>
        <p:spPr>
          <a:xfrm>
            <a:off x="6552725" y="1431300"/>
            <a:ext cx="13008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Sparse Depth Estimation</a:t>
            </a:r>
            <a:endParaRPr b="1" sz="12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3" name="Shape 213"/>
          <p:cNvSpPr txBox="1"/>
          <p:nvPr/>
        </p:nvSpPr>
        <p:spPr>
          <a:xfrm>
            <a:off x="6384875" y="2248500"/>
            <a:ext cx="16365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Sparse to </a:t>
            </a:r>
            <a:endParaRPr b="1" sz="12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Dense</a:t>
            </a:r>
            <a:endParaRPr b="1" sz="12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4" name="Shape 214"/>
          <p:cNvSpPr txBox="1"/>
          <p:nvPr/>
        </p:nvSpPr>
        <p:spPr>
          <a:xfrm>
            <a:off x="6426725" y="3071300"/>
            <a:ext cx="15528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3D </a:t>
            </a:r>
            <a:endParaRPr b="1" sz="12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Reconstruction</a:t>
            </a:r>
            <a:endParaRPr b="1" sz="12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6603575" y="640000"/>
            <a:ext cx="11991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Monocular </a:t>
            </a:r>
            <a:endParaRPr b="1"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images</a:t>
            </a:r>
            <a:endParaRPr b="1"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216" name="Shape 216"/>
          <p:cNvCxnSpPr/>
          <p:nvPr/>
        </p:nvCxnSpPr>
        <p:spPr>
          <a:xfrm flipH="1">
            <a:off x="7853525" y="1736000"/>
            <a:ext cx="17100" cy="819900"/>
          </a:xfrm>
          <a:prstGeom prst="curvedConnector3">
            <a:avLst>
              <a:gd fmla="val -1392544" name="adj1"/>
            </a:avLst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7" name="Shape 217"/>
          <p:cNvCxnSpPr/>
          <p:nvPr/>
        </p:nvCxnSpPr>
        <p:spPr>
          <a:xfrm flipH="1">
            <a:off x="7853525" y="2574200"/>
            <a:ext cx="17100" cy="819900"/>
          </a:xfrm>
          <a:prstGeom prst="curvedConnector3">
            <a:avLst>
              <a:gd fmla="val -1392544" name="adj1"/>
            </a:avLst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8" name="Shape 218"/>
          <p:cNvSpPr txBox="1"/>
          <p:nvPr/>
        </p:nvSpPr>
        <p:spPr>
          <a:xfrm>
            <a:off x="8108775" y="1859450"/>
            <a:ext cx="8997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Sparse</a:t>
            </a:r>
            <a:endParaRPr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Depth Map</a:t>
            </a:r>
            <a:endParaRPr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9" name="Shape 219"/>
          <p:cNvSpPr txBox="1"/>
          <p:nvPr/>
        </p:nvSpPr>
        <p:spPr>
          <a:xfrm>
            <a:off x="6603575" y="3930500"/>
            <a:ext cx="11991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3D Model</a:t>
            </a:r>
            <a:endParaRPr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220" name="Shape 220"/>
          <p:cNvCxnSpPr>
            <a:stCxn id="215" idx="2"/>
            <a:endCxn id="215" idx="2"/>
          </p:cNvCxnSpPr>
          <p:nvPr/>
        </p:nvCxnSpPr>
        <p:spPr>
          <a:xfrm>
            <a:off x="7203125" y="110200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Shape 221"/>
          <p:cNvCxnSpPr>
            <a:stCxn id="215" idx="2"/>
            <a:endCxn id="209" idx="0"/>
          </p:cNvCxnSpPr>
          <p:nvPr/>
        </p:nvCxnSpPr>
        <p:spPr>
          <a:xfrm>
            <a:off x="7203125" y="1102000"/>
            <a:ext cx="0" cy="2685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2" name="Shape 222"/>
          <p:cNvSpPr txBox="1"/>
          <p:nvPr/>
        </p:nvSpPr>
        <p:spPr>
          <a:xfrm>
            <a:off x="8108775" y="2697650"/>
            <a:ext cx="8997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Dense </a:t>
            </a:r>
            <a:endParaRPr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9900"/>
                </a:solidFill>
                <a:latin typeface="Karla"/>
                <a:ea typeface="Karla"/>
                <a:cs typeface="Karla"/>
                <a:sym typeface="Karla"/>
              </a:rPr>
              <a:t>Depth Map</a:t>
            </a:r>
            <a:endParaRPr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99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223" name="Shape 223"/>
          <p:cNvCxnSpPr/>
          <p:nvPr/>
        </p:nvCxnSpPr>
        <p:spPr>
          <a:xfrm>
            <a:off x="7203125" y="3705100"/>
            <a:ext cx="0" cy="2685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4" name="Shape 224"/>
          <p:cNvCxnSpPr/>
          <p:nvPr/>
        </p:nvCxnSpPr>
        <p:spPr>
          <a:xfrm>
            <a:off x="2719441" y="2951117"/>
            <a:ext cx="62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547" y="3137442"/>
            <a:ext cx="1741416" cy="1306078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 txBox="1"/>
          <p:nvPr/>
        </p:nvSpPr>
        <p:spPr>
          <a:xfrm>
            <a:off x="1610935" y="2649923"/>
            <a:ext cx="5292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+</a:t>
            </a:r>
            <a:endParaRPr sz="3000"/>
          </a:p>
        </p:txBody>
      </p:sp>
      <p:pic>
        <p:nvPicPr>
          <p:cNvPr id="227" name="Shape 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1875" y="1613887"/>
            <a:ext cx="1335000" cy="100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0100" y="1736000"/>
            <a:ext cx="2348475" cy="209202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Shape 2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Shape 230"/>
          <p:cNvSpPr txBox="1"/>
          <p:nvPr/>
        </p:nvSpPr>
        <p:spPr>
          <a:xfrm>
            <a:off x="881325" y="1151875"/>
            <a:ext cx="19884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Pixel coordinate</a:t>
            </a:r>
            <a:endParaRPr sz="1800"/>
          </a:p>
        </p:txBody>
      </p:sp>
      <p:sp>
        <p:nvSpPr>
          <p:cNvPr id="231" name="Shape 231"/>
          <p:cNvSpPr txBox="1"/>
          <p:nvPr/>
        </p:nvSpPr>
        <p:spPr>
          <a:xfrm>
            <a:off x="3443815" y="3916225"/>
            <a:ext cx="20496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world coordinate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2" name="Shape 232"/>
          <p:cNvSpPr txBox="1"/>
          <p:nvPr/>
        </p:nvSpPr>
        <p:spPr>
          <a:xfrm>
            <a:off x="804578" y="4410950"/>
            <a:ext cx="20496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Dense Depth Map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